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8"/>
  </p:notesMasterIdLst>
  <p:sldIdLst>
    <p:sldId id="270" r:id="rId6"/>
    <p:sldId id="274" r:id="rId7"/>
    <p:sldId id="280" r:id="rId8"/>
    <p:sldId id="277" r:id="rId9"/>
    <p:sldId id="282" r:id="rId10"/>
    <p:sldId id="283" r:id="rId11"/>
    <p:sldId id="279" r:id="rId12"/>
    <p:sldId id="285" r:id="rId13"/>
    <p:sldId id="284" r:id="rId14"/>
    <p:sldId id="287" r:id="rId15"/>
    <p:sldId id="286" r:id="rId16"/>
    <p:sldId id="289" r:id="rId17"/>
    <p:sldId id="288" r:id="rId18"/>
    <p:sldId id="291" r:id="rId19"/>
    <p:sldId id="290" r:id="rId20"/>
    <p:sldId id="293" r:id="rId21"/>
    <p:sldId id="292" r:id="rId22"/>
    <p:sldId id="295" r:id="rId23"/>
    <p:sldId id="294" r:id="rId24"/>
    <p:sldId id="297" r:id="rId25"/>
    <p:sldId id="296" r:id="rId26"/>
    <p:sldId id="27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02CEA0-AF9B-4B67-9B9E-7583A100A414}">
          <p14:sldIdLst>
            <p14:sldId id="270"/>
            <p14:sldId id="274"/>
            <p14:sldId id="280"/>
            <p14:sldId id="277"/>
            <p14:sldId id="282"/>
            <p14:sldId id="283"/>
            <p14:sldId id="279"/>
            <p14:sldId id="285"/>
            <p14:sldId id="284"/>
            <p14:sldId id="287"/>
            <p14:sldId id="286"/>
            <p14:sldId id="289"/>
            <p14:sldId id="288"/>
            <p14:sldId id="291"/>
            <p14:sldId id="290"/>
            <p14:sldId id="293"/>
            <p14:sldId id="292"/>
            <p14:sldId id="295"/>
            <p14:sldId id="294"/>
            <p14:sldId id="297"/>
            <p14:sldId id="296"/>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ttney Love" initials="BL" lastIdx="3" clrIdx="0">
    <p:extLst>
      <p:ext uri="{19B8F6BF-5375-455C-9EA6-DF929625EA0E}">
        <p15:presenceInfo xmlns:p15="http://schemas.microsoft.com/office/powerpoint/2012/main" userId="S::Brittney.Love@jm.ey.com::5305f1fd-72ce-4247-9f0f-b928c8a0f1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2989"/>
    <a:srgbClr val="7E38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C05F46-5B82-4341-9670-E0B73BCE3668}" v="11" dt="2022-02-22T16:48:27.979"/>
    <p1510:client id="{48B3473C-27EE-4170-A23C-A8998D777CD0}" v="4" dt="2022-02-21T21:26:59.2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07" autoAdjust="0"/>
    <p:restoredTop sz="94660"/>
  </p:normalViewPr>
  <p:slideViewPr>
    <p:cSldViewPr>
      <p:cViewPr varScale="1">
        <p:scale>
          <a:sx n="63" d="100"/>
          <a:sy n="63" d="100"/>
        </p:scale>
        <p:origin x="520" y="6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DA3E1-ED44-FD46-B5D3-0781C50BD094}" type="datetimeFigureOut">
              <a:rPr lang="en-JP" smtClean="0"/>
              <a:t>09/23/2022</a:t>
            </a:fld>
            <a:endParaRPr lang="en-JP"/>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P"/>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49A63A-60AC-EC42-BC1F-573010B4D2EC}" type="slidenum">
              <a:rPr lang="en-JP" smtClean="0"/>
              <a:t>‹#›</a:t>
            </a:fld>
            <a:endParaRPr lang="en-JP"/>
          </a:p>
        </p:txBody>
      </p:sp>
    </p:spTree>
    <p:extLst>
      <p:ext uri="{BB962C8B-B14F-4D97-AF65-F5344CB8AC3E}">
        <p14:creationId xmlns:p14="http://schemas.microsoft.com/office/powerpoint/2010/main" val="1228761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
        <p:nvSpPr>
          <p:cNvPr id="7" name="Picture Placeholder 2"/>
          <p:cNvSpPr>
            <a:spLocks noGrp="1"/>
          </p:cNvSpPr>
          <p:nvPr>
            <p:ph type="pic" idx="13"/>
          </p:nvPr>
        </p:nvSpPr>
        <p:spPr>
          <a:xfrm>
            <a:off x="3048000" y="16002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4"/>
          </p:nvPr>
        </p:nvSpPr>
        <p:spPr>
          <a:xfrm>
            <a:off x="3251200" y="17526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9" name="Picture Placeholder 2"/>
          <p:cNvSpPr>
            <a:spLocks noGrp="1"/>
          </p:cNvSpPr>
          <p:nvPr>
            <p:ph type="pic" idx="15"/>
          </p:nvPr>
        </p:nvSpPr>
        <p:spPr>
          <a:xfrm>
            <a:off x="3454400" y="1905000"/>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0098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09917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209495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89499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3021679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892283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53449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75702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9611" y="1700808"/>
            <a:ext cx="10972800" cy="1143000"/>
          </a:xfrm>
        </p:spPr>
        <p:txBody>
          <a:bodyPr/>
          <a:lstStyle/>
          <a:p>
            <a:r>
              <a:rPr lang="en-US"/>
              <a:t>Click to edit Master title style</a:t>
            </a:r>
          </a:p>
        </p:txBody>
      </p:sp>
      <p:sp>
        <p:nvSpPr>
          <p:cNvPr id="3" name="Content Placeholder 2"/>
          <p:cNvSpPr>
            <a:spLocks noGrp="1"/>
          </p:cNvSpPr>
          <p:nvPr>
            <p:ph idx="1"/>
          </p:nvPr>
        </p:nvSpPr>
        <p:spPr>
          <a:xfrm>
            <a:off x="609600" y="2996952"/>
            <a:ext cx="10972800" cy="31292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651206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3392" y="1700808"/>
            <a:ext cx="10972800" cy="1143000"/>
          </a:xfrm>
        </p:spPr>
        <p:txBody>
          <a:bodyPr/>
          <a:lstStyle/>
          <a:p>
            <a:r>
              <a:rPr lang="en-US"/>
              <a:t>Click to edit Master title style</a:t>
            </a:r>
          </a:p>
        </p:txBody>
      </p:sp>
      <p:sp>
        <p:nvSpPr>
          <p:cNvPr id="3" name="Vertical Text Placeholder 2"/>
          <p:cNvSpPr>
            <a:spLocks noGrp="1"/>
          </p:cNvSpPr>
          <p:nvPr>
            <p:ph type="body" orient="vert" idx="1"/>
          </p:nvPr>
        </p:nvSpPr>
        <p:spPr>
          <a:xfrm>
            <a:off x="609600" y="2924944"/>
            <a:ext cx="10972800" cy="320122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1223569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extLst>
      <p:ext uri="{BB962C8B-B14F-4D97-AF65-F5344CB8AC3E}">
        <p14:creationId xmlns:p14="http://schemas.microsoft.com/office/powerpoint/2010/main" val="202181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7EBAB1-CDEE-454A-94E3-3A6D65DA9EC3}" type="datetimeFigureOut">
              <a:rPr lang="en-US" smtClean="0"/>
              <a:pPr/>
              <a:t>9/23/2022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6585" y="170080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996952"/>
            <a:ext cx="5384800" cy="31292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2390" y="1659911"/>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852936"/>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3542723"/>
            <a:ext cx="5386917"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852936"/>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3542723"/>
            <a:ext cx="5389033" cy="2583439"/>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7EBAB1-CDEE-454A-94E3-3A6D65DA9EC3}" type="datetimeFigureOut">
              <a:rPr lang="en-US" smtClean="0"/>
              <a:pPr/>
              <a:t>9/23/2022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5400" y="1700808"/>
            <a:ext cx="10972800"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F17EBAB1-CDEE-454A-94E3-3A6D65DA9EC3}" type="datetimeFigureOut">
              <a:rPr lang="en-US" smtClean="0"/>
              <a:pPr/>
              <a:t>9/23/2022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EBAB1-CDEE-454A-94E3-3A6D65DA9EC3}" type="datetimeFigureOut">
              <a:rPr lang="en-US" smtClean="0"/>
              <a:pPr/>
              <a:t>9/23/2022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758" y="1556792"/>
            <a:ext cx="4011084" cy="84404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1556792"/>
            <a:ext cx="6815667" cy="45693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44758" y="2718843"/>
            <a:ext cx="4011084" cy="340732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1376949">
            <a:off x="1727515" y="1522511"/>
            <a:ext cx="3567899" cy="244459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F17EBAB1-CDEE-454A-94E3-3A6D65DA9EC3}" type="datetimeFigureOut">
              <a:rPr lang="en-US" smtClean="0"/>
              <a:pPr/>
              <a:t>9/23/2022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1DF4D2-2474-4571-8F0E-3A34918DC210}" type="slidenum">
              <a:rPr lang="en-US" smtClean="0"/>
              <a:pPr/>
              <a:t>‹#›</a:t>
            </a:fld>
            <a:endParaRPr lang="en-US"/>
          </a:p>
        </p:txBody>
      </p:sp>
      <p:sp>
        <p:nvSpPr>
          <p:cNvPr id="10" name="Picture Placeholder 2"/>
          <p:cNvSpPr>
            <a:spLocks noGrp="1"/>
          </p:cNvSpPr>
          <p:nvPr>
            <p:ph type="pic" idx="13"/>
          </p:nvPr>
        </p:nvSpPr>
        <p:spPr>
          <a:xfrm rot="466199">
            <a:off x="6328883" y="1721488"/>
            <a:ext cx="4195115" cy="293860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EBAB1-CDEE-454A-94E3-3A6D65DA9EC3}" type="datetimeFigureOut">
              <a:rPr lang="en-US" smtClean="0"/>
              <a:pPr/>
              <a:t>9/23/2022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DF4D2-2474-4571-8F0E-3A34918DC210}" type="slidenum">
              <a:rPr lang="en-US" smtClean="0"/>
              <a:pPr/>
              <a:t>‹#›</a:t>
            </a:fld>
            <a:endParaRPr lang="en-US"/>
          </a:p>
        </p:txBody>
      </p:sp>
    </p:spTree>
    <p:extLst>
      <p:ext uri="{BB962C8B-B14F-4D97-AF65-F5344CB8AC3E}">
        <p14:creationId xmlns:p14="http://schemas.microsoft.com/office/powerpoint/2010/main" val="1843411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7E38A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7E38A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7E38A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7E38A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7E38A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663952" y="4077072"/>
            <a:ext cx="5358518" cy="769441"/>
          </a:xfrm>
          <a:prstGeom prst="rect">
            <a:avLst/>
          </a:prstGeom>
          <a:noFill/>
        </p:spPr>
        <p:txBody>
          <a:bodyPr wrap="none" rtlCol="0">
            <a:spAutoFit/>
          </a:bodyPr>
          <a:lstStyle/>
          <a:p>
            <a:r>
              <a:rPr lang="en-US" sz="4400" dirty="0">
                <a:solidFill>
                  <a:srgbClr val="792989"/>
                </a:solidFill>
                <a:latin typeface="+mj-lt"/>
              </a:rPr>
              <a:t>Training Plan Template</a:t>
            </a:r>
          </a:p>
        </p:txBody>
      </p:sp>
    </p:spTree>
    <p:extLst>
      <p:ext uri="{BB962C8B-B14F-4D97-AF65-F5344CB8AC3E}">
        <p14:creationId xmlns:p14="http://schemas.microsoft.com/office/powerpoint/2010/main" val="340061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4</a:t>
            </a:r>
            <a:br>
              <a:rPr lang="en-JM" dirty="0">
                <a:solidFill>
                  <a:srgbClr val="792989"/>
                </a:solidFill>
              </a:rPr>
            </a:br>
            <a:r>
              <a:rPr lang="en-JM" dirty="0">
                <a:solidFill>
                  <a:srgbClr val="792989"/>
                </a:solidFill>
              </a:rPr>
              <a:t>Training categories</a:t>
            </a:r>
          </a:p>
        </p:txBody>
      </p:sp>
    </p:spTree>
    <p:extLst>
      <p:ext uri="{BB962C8B-B14F-4D97-AF65-F5344CB8AC3E}">
        <p14:creationId xmlns:p14="http://schemas.microsoft.com/office/powerpoint/2010/main" val="3130553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categories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62122F4B-E61C-4465-9247-36999586E216}"/>
              </a:ext>
            </a:extLst>
          </p:cNvPr>
          <p:cNvSpPr txBox="1"/>
          <p:nvPr/>
        </p:nvSpPr>
        <p:spPr>
          <a:xfrm>
            <a:off x="6240140" y="6034564"/>
            <a:ext cx="5544616"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
        <p:nvSpPr>
          <p:cNvPr id="6" name="Content Placeholder 38">
            <a:extLst>
              <a:ext uri="{FF2B5EF4-FFF2-40B4-BE49-F238E27FC236}">
                <a16:creationId xmlns:a16="http://schemas.microsoft.com/office/drawing/2014/main" id="{856DA1CF-80C0-410A-9C5B-14621DAFA0AD}"/>
              </a:ext>
            </a:extLst>
          </p:cNvPr>
          <p:cNvSpPr txBox="1">
            <a:spLocks/>
          </p:cNvSpPr>
          <p:nvPr/>
        </p:nvSpPr>
        <p:spPr>
          <a:xfrm>
            <a:off x="564393" y="1388995"/>
            <a:ext cx="11351494" cy="38462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400" dirty="0">
                <a:solidFill>
                  <a:schemeClr val="tx1"/>
                </a:solidFill>
              </a:rPr>
              <a:t>The training categories being used for &lt;Name&gt; programme are outlined below.</a:t>
            </a:r>
          </a:p>
        </p:txBody>
      </p:sp>
      <p:sp>
        <p:nvSpPr>
          <p:cNvPr id="7" name="Rectangle 6">
            <a:extLst>
              <a:ext uri="{FF2B5EF4-FFF2-40B4-BE49-F238E27FC236}">
                <a16:creationId xmlns:a16="http://schemas.microsoft.com/office/drawing/2014/main" id="{1FD3D32B-8F4B-4B56-ADA8-EB046264ABCD}"/>
              </a:ext>
            </a:extLst>
          </p:cNvPr>
          <p:cNvSpPr/>
          <p:nvPr/>
        </p:nvSpPr>
        <p:spPr>
          <a:xfrm>
            <a:off x="741968" y="2062464"/>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1</a:t>
            </a:r>
          </a:p>
        </p:txBody>
      </p:sp>
      <p:sp>
        <p:nvSpPr>
          <p:cNvPr id="8" name="Rectangle 7">
            <a:extLst>
              <a:ext uri="{FF2B5EF4-FFF2-40B4-BE49-F238E27FC236}">
                <a16:creationId xmlns:a16="http://schemas.microsoft.com/office/drawing/2014/main" id="{90451556-83FB-4149-91BA-41627706FDB0}"/>
              </a:ext>
            </a:extLst>
          </p:cNvPr>
          <p:cNvSpPr/>
          <p:nvPr/>
        </p:nvSpPr>
        <p:spPr>
          <a:xfrm>
            <a:off x="4583832" y="2062654"/>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2</a:t>
            </a:r>
          </a:p>
        </p:txBody>
      </p:sp>
      <p:sp>
        <p:nvSpPr>
          <p:cNvPr id="9" name="Rectangle 8">
            <a:extLst>
              <a:ext uri="{FF2B5EF4-FFF2-40B4-BE49-F238E27FC236}">
                <a16:creationId xmlns:a16="http://schemas.microsoft.com/office/drawing/2014/main" id="{FEA9054B-088A-4680-B6EB-04A6DC7A9D10}"/>
              </a:ext>
            </a:extLst>
          </p:cNvPr>
          <p:cNvSpPr/>
          <p:nvPr/>
        </p:nvSpPr>
        <p:spPr>
          <a:xfrm>
            <a:off x="8563232" y="2094111"/>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3</a:t>
            </a:r>
          </a:p>
        </p:txBody>
      </p:sp>
      <p:sp>
        <p:nvSpPr>
          <p:cNvPr id="10" name="Rectangle 9">
            <a:extLst>
              <a:ext uri="{FF2B5EF4-FFF2-40B4-BE49-F238E27FC236}">
                <a16:creationId xmlns:a16="http://schemas.microsoft.com/office/drawing/2014/main" id="{77C0B0D0-7FF0-4734-884D-8A8E5F9A6106}"/>
              </a:ext>
            </a:extLst>
          </p:cNvPr>
          <p:cNvSpPr/>
          <p:nvPr/>
        </p:nvSpPr>
        <p:spPr>
          <a:xfrm>
            <a:off x="741968" y="3356992"/>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4</a:t>
            </a:r>
          </a:p>
        </p:txBody>
      </p:sp>
      <p:sp>
        <p:nvSpPr>
          <p:cNvPr id="11" name="Rectangle 10">
            <a:extLst>
              <a:ext uri="{FF2B5EF4-FFF2-40B4-BE49-F238E27FC236}">
                <a16:creationId xmlns:a16="http://schemas.microsoft.com/office/drawing/2014/main" id="{F8B73A46-7030-4988-A19B-7A0E94BE418E}"/>
              </a:ext>
            </a:extLst>
          </p:cNvPr>
          <p:cNvSpPr/>
          <p:nvPr/>
        </p:nvSpPr>
        <p:spPr>
          <a:xfrm>
            <a:off x="4583832" y="3356992"/>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5</a:t>
            </a:r>
          </a:p>
        </p:txBody>
      </p:sp>
      <p:sp>
        <p:nvSpPr>
          <p:cNvPr id="12" name="Rectangle 11">
            <a:extLst>
              <a:ext uri="{FF2B5EF4-FFF2-40B4-BE49-F238E27FC236}">
                <a16:creationId xmlns:a16="http://schemas.microsoft.com/office/drawing/2014/main" id="{E126677C-3D6A-4777-B483-E5A372AB7DDA}"/>
              </a:ext>
            </a:extLst>
          </p:cNvPr>
          <p:cNvSpPr/>
          <p:nvPr/>
        </p:nvSpPr>
        <p:spPr>
          <a:xfrm>
            <a:off x="8587392" y="3356992"/>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6</a:t>
            </a:r>
          </a:p>
        </p:txBody>
      </p:sp>
      <p:sp>
        <p:nvSpPr>
          <p:cNvPr id="13" name="Rectangle 12">
            <a:extLst>
              <a:ext uri="{FF2B5EF4-FFF2-40B4-BE49-F238E27FC236}">
                <a16:creationId xmlns:a16="http://schemas.microsoft.com/office/drawing/2014/main" id="{94BBAC82-BCD5-4A0E-83F5-0862BA7A1689}"/>
              </a:ext>
            </a:extLst>
          </p:cNvPr>
          <p:cNvSpPr/>
          <p:nvPr/>
        </p:nvSpPr>
        <p:spPr>
          <a:xfrm>
            <a:off x="741968" y="4797152"/>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7</a:t>
            </a:r>
          </a:p>
        </p:txBody>
      </p:sp>
      <p:sp>
        <p:nvSpPr>
          <p:cNvPr id="14" name="Rectangle 13">
            <a:extLst>
              <a:ext uri="{FF2B5EF4-FFF2-40B4-BE49-F238E27FC236}">
                <a16:creationId xmlns:a16="http://schemas.microsoft.com/office/drawing/2014/main" id="{FC80E18A-D47E-44C9-BECA-BC4AC5FF441B}"/>
              </a:ext>
            </a:extLst>
          </p:cNvPr>
          <p:cNvSpPr/>
          <p:nvPr/>
        </p:nvSpPr>
        <p:spPr>
          <a:xfrm>
            <a:off x="4595912" y="4797152"/>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8</a:t>
            </a:r>
          </a:p>
        </p:txBody>
      </p:sp>
      <p:sp>
        <p:nvSpPr>
          <p:cNvPr id="15" name="Rectangle 14">
            <a:extLst>
              <a:ext uri="{FF2B5EF4-FFF2-40B4-BE49-F238E27FC236}">
                <a16:creationId xmlns:a16="http://schemas.microsoft.com/office/drawing/2014/main" id="{DB25FC69-99A8-486D-82E5-66EA7304ADA1}"/>
              </a:ext>
            </a:extLst>
          </p:cNvPr>
          <p:cNvSpPr/>
          <p:nvPr/>
        </p:nvSpPr>
        <p:spPr>
          <a:xfrm>
            <a:off x="8587392" y="4797152"/>
            <a:ext cx="2905760" cy="862480"/>
          </a:xfrm>
          <a:prstGeom prst="rect">
            <a:avLst/>
          </a:prstGeom>
          <a:solidFill>
            <a:sysClr val="window" lastClr="FFFFFF"/>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ea typeface="+mn-ea"/>
                <a:cs typeface="+mn-cs"/>
              </a:rPr>
              <a:t>Training category 9</a:t>
            </a:r>
          </a:p>
        </p:txBody>
      </p:sp>
    </p:spTree>
    <p:extLst>
      <p:ext uri="{BB962C8B-B14F-4D97-AF65-F5344CB8AC3E}">
        <p14:creationId xmlns:p14="http://schemas.microsoft.com/office/powerpoint/2010/main" val="8461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5</a:t>
            </a:r>
            <a:br>
              <a:rPr lang="en-JM" dirty="0">
                <a:solidFill>
                  <a:srgbClr val="792989"/>
                </a:solidFill>
              </a:rPr>
            </a:br>
            <a:r>
              <a:rPr lang="en-JM" dirty="0">
                <a:solidFill>
                  <a:srgbClr val="792989"/>
                </a:solidFill>
              </a:rPr>
              <a:t>Training modules and audience</a:t>
            </a:r>
          </a:p>
        </p:txBody>
      </p:sp>
    </p:spTree>
    <p:extLst>
      <p:ext uri="{BB962C8B-B14F-4D97-AF65-F5344CB8AC3E}">
        <p14:creationId xmlns:p14="http://schemas.microsoft.com/office/powerpoint/2010/main" val="3345481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335360" y="548680"/>
            <a:ext cx="9865096" cy="769441"/>
          </a:xfrm>
          <a:prstGeom prst="rect">
            <a:avLst/>
          </a:prstGeom>
          <a:noFill/>
        </p:spPr>
        <p:txBody>
          <a:bodyPr wrap="square" rtlCol="0">
            <a:spAutoFit/>
          </a:bodyPr>
          <a:lstStyle/>
          <a:p>
            <a:r>
              <a:rPr lang="en-US" sz="4400" dirty="0">
                <a:solidFill>
                  <a:srgbClr val="7E38AB"/>
                </a:solidFill>
                <a:latin typeface="+mj-lt"/>
              </a:rPr>
              <a:t>Training modules and audience</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F44B4B11-974C-4951-91A7-A5A1CE4E9DA1}"/>
              </a:ext>
            </a:extLst>
          </p:cNvPr>
          <p:cNvSpPr txBox="1"/>
          <p:nvPr/>
        </p:nvSpPr>
        <p:spPr>
          <a:xfrm>
            <a:off x="6486004" y="5970766"/>
            <a:ext cx="5328592"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
        <p:nvSpPr>
          <p:cNvPr id="6" name="Content Placeholder 6">
            <a:extLst>
              <a:ext uri="{FF2B5EF4-FFF2-40B4-BE49-F238E27FC236}">
                <a16:creationId xmlns:a16="http://schemas.microsoft.com/office/drawing/2014/main" id="{886163EA-BD5F-4A66-8CC2-6D314A9DA3E7}"/>
              </a:ext>
            </a:extLst>
          </p:cNvPr>
          <p:cNvSpPr txBox="1">
            <a:spLocks/>
          </p:cNvSpPr>
          <p:nvPr/>
        </p:nvSpPr>
        <p:spPr>
          <a:xfrm>
            <a:off x="433137" y="1318121"/>
            <a:ext cx="11351495" cy="7477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400" dirty="0">
                <a:solidFill>
                  <a:schemeClr val="tx1"/>
                </a:solidFill>
              </a:rPr>
              <a:t>Development and delivery of training is based on the process groups that have been defined for &lt;Name&gt; </a:t>
            </a:r>
            <a:r>
              <a:rPr lang="en-US" sz="1400" dirty="0" err="1">
                <a:solidFill>
                  <a:schemeClr val="tx1"/>
                </a:solidFill>
              </a:rPr>
              <a:t>programme</a:t>
            </a:r>
            <a:r>
              <a:rPr lang="en-US" sz="1400" dirty="0">
                <a:solidFill>
                  <a:schemeClr val="tx1"/>
                </a:solidFill>
              </a:rPr>
              <a:t> transformation. Accordingly, discussions were held between &lt;start date&gt; to &lt;end date&gt; with &lt;Audience&gt;, to gather high-level data related to what processes would require training, who the training would be delivered to, and how much time such a training would likely require.</a:t>
            </a:r>
          </a:p>
        </p:txBody>
      </p:sp>
      <p:graphicFrame>
        <p:nvGraphicFramePr>
          <p:cNvPr id="7" name="Table 6">
            <a:extLst>
              <a:ext uri="{FF2B5EF4-FFF2-40B4-BE49-F238E27FC236}">
                <a16:creationId xmlns:a16="http://schemas.microsoft.com/office/drawing/2014/main" id="{D60CAB07-3F7F-4490-A3A1-722265D0EE94}"/>
              </a:ext>
            </a:extLst>
          </p:cNvPr>
          <p:cNvGraphicFramePr>
            <a:graphicFrameLocks noGrp="1"/>
          </p:cNvGraphicFramePr>
          <p:nvPr>
            <p:extLst>
              <p:ext uri="{D42A27DB-BD31-4B8C-83A1-F6EECF244321}">
                <p14:modId xmlns:p14="http://schemas.microsoft.com/office/powerpoint/2010/main" val="1715940528"/>
              </p:ext>
            </p:extLst>
          </p:nvPr>
        </p:nvGraphicFramePr>
        <p:xfrm>
          <a:off x="438228" y="2203224"/>
          <a:ext cx="11346405" cy="3337560"/>
        </p:xfrm>
        <a:graphic>
          <a:graphicData uri="http://schemas.openxmlformats.org/drawingml/2006/table">
            <a:tbl>
              <a:tblPr firstRow="1" bandRow="1"/>
              <a:tblGrid>
                <a:gridCol w="2269281">
                  <a:extLst>
                    <a:ext uri="{9D8B030D-6E8A-4147-A177-3AD203B41FA5}">
                      <a16:colId xmlns:a16="http://schemas.microsoft.com/office/drawing/2014/main" val="962864793"/>
                    </a:ext>
                  </a:extLst>
                </a:gridCol>
                <a:gridCol w="2269281">
                  <a:extLst>
                    <a:ext uri="{9D8B030D-6E8A-4147-A177-3AD203B41FA5}">
                      <a16:colId xmlns:a16="http://schemas.microsoft.com/office/drawing/2014/main" val="277712327"/>
                    </a:ext>
                  </a:extLst>
                </a:gridCol>
                <a:gridCol w="2269281">
                  <a:extLst>
                    <a:ext uri="{9D8B030D-6E8A-4147-A177-3AD203B41FA5}">
                      <a16:colId xmlns:a16="http://schemas.microsoft.com/office/drawing/2014/main" val="3595105302"/>
                    </a:ext>
                  </a:extLst>
                </a:gridCol>
                <a:gridCol w="2269281">
                  <a:extLst>
                    <a:ext uri="{9D8B030D-6E8A-4147-A177-3AD203B41FA5}">
                      <a16:colId xmlns:a16="http://schemas.microsoft.com/office/drawing/2014/main" val="871965733"/>
                    </a:ext>
                  </a:extLst>
                </a:gridCol>
                <a:gridCol w="2269281">
                  <a:extLst>
                    <a:ext uri="{9D8B030D-6E8A-4147-A177-3AD203B41FA5}">
                      <a16:colId xmlns:a16="http://schemas.microsoft.com/office/drawing/2014/main" val="3177502167"/>
                    </a:ext>
                  </a:extLst>
                </a:gridCol>
              </a:tblGrid>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Training module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Description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Training audience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Training hours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Number of trainees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540499711"/>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7681385"/>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7305314"/>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2327398"/>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0605148"/>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9196884"/>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02735912"/>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5711505"/>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6566136"/>
                  </a:ext>
                </a:extLst>
              </a:tr>
            </a:tbl>
          </a:graphicData>
        </a:graphic>
      </p:graphicFrame>
    </p:spTree>
    <p:extLst>
      <p:ext uri="{BB962C8B-B14F-4D97-AF65-F5344CB8AC3E}">
        <p14:creationId xmlns:p14="http://schemas.microsoft.com/office/powerpoint/2010/main" val="1018597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6</a:t>
            </a:r>
            <a:br>
              <a:rPr lang="en-JM" dirty="0">
                <a:solidFill>
                  <a:srgbClr val="792989"/>
                </a:solidFill>
              </a:rPr>
            </a:br>
            <a:r>
              <a:rPr lang="en-JM" dirty="0">
                <a:solidFill>
                  <a:srgbClr val="792989"/>
                </a:solidFill>
              </a:rPr>
              <a:t>Training delivery methods</a:t>
            </a:r>
          </a:p>
        </p:txBody>
      </p:sp>
    </p:spTree>
    <p:extLst>
      <p:ext uri="{BB962C8B-B14F-4D97-AF65-F5344CB8AC3E}">
        <p14:creationId xmlns:p14="http://schemas.microsoft.com/office/powerpoint/2010/main" val="2014476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delivery methods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91C47920-F8DB-4474-B11C-80ED904D995D}"/>
              </a:ext>
            </a:extLst>
          </p:cNvPr>
          <p:cNvSpPr txBox="1"/>
          <p:nvPr/>
        </p:nvSpPr>
        <p:spPr>
          <a:xfrm>
            <a:off x="6672064" y="6140043"/>
            <a:ext cx="5256584"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
        <p:nvSpPr>
          <p:cNvPr id="7" name="Content Placeholder 6">
            <a:extLst>
              <a:ext uri="{FF2B5EF4-FFF2-40B4-BE49-F238E27FC236}">
                <a16:creationId xmlns:a16="http://schemas.microsoft.com/office/drawing/2014/main" id="{092C6E24-30A9-4B76-867F-A66A0164A81B}"/>
              </a:ext>
            </a:extLst>
          </p:cNvPr>
          <p:cNvSpPr txBox="1">
            <a:spLocks/>
          </p:cNvSpPr>
          <p:nvPr/>
        </p:nvSpPr>
        <p:spPr>
          <a:xfrm>
            <a:off x="443878" y="1318121"/>
            <a:ext cx="11351494" cy="7477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Pct val="25000"/>
              <a:buFont typeface="Segoe UI" panose="020B0502040204020203" pitchFamily="34" charset="0"/>
              <a:buChar char=" "/>
              <a:tabLst/>
              <a:defRPr/>
            </a:pPr>
            <a:r>
              <a:rPr kumimoji="0" lang="en-US" sz="1400" b="0" i="0" u="none" strike="noStrike" kern="1200" cap="none" spc="0" normalizeH="0" baseline="0" noProof="0" dirty="0">
                <a:ln>
                  <a:noFill/>
                </a:ln>
                <a:solidFill>
                  <a:sysClr val="windowText" lastClr="000000"/>
                </a:solidFill>
                <a:effectLst/>
                <a:uLnTx/>
                <a:uFillTx/>
                <a:ea typeface="+mn-ea"/>
                <a:cs typeface="+mn-cs"/>
              </a:rPr>
              <a:t>The training </a:t>
            </a:r>
            <a:r>
              <a:rPr kumimoji="0" lang="en-US" sz="1400" b="0" i="0" u="none" strike="noStrike" kern="1200" cap="none" spc="0" normalizeH="0" baseline="0" noProof="0" dirty="0" err="1">
                <a:ln>
                  <a:noFill/>
                </a:ln>
                <a:solidFill>
                  <a:sysClr val="windowText" lastClr="000000"/>
                </a:solidFill>
                <a:effectLst/>
                <a:uLnTx/>
                <a:uFillTx/>
                <a:ea typeface="+mn-ea"/>
                <a:cs typeface="+mn-cs"/>
              </a:rPr>
              <a:t>programme</a:t>
            </a:r>
            <a:r>
              <a:rPr kumimoji="0" lang="en-US" sz="1400" b="0" i="0" u="none" strike="noStrike" kern="1200" cap="none" spc="0" normalizeH="0" baseline="0" noProof="0" dirty="0">
                <a:ln>
                  <a:noFill/>
                </a:ln>
                <a:solidFill>
                  <a:sysClr val="windowText" lastClr="000000"/>
                </a:solidFill>
                <a:effectLst/>
                <a:uLnTx/>
                <a:uFillTx/>
                <a:ea typeface="+mn-ea"/>
                <a:cs typeface="+mn-cs"/>
              </a:rPr>
              <a:t> will incorporate various delivery methods designed to meet the required outcomes and needs for each end user. Training will be supplemented by on-going learning activities to augment performance and increase efficiencies. Examples of training delivery methods are outlined below.</a:t>
            </a:r>
          </a:p>
        </p:txBody>
      </p:sp>
      <p:graphicFrame>
        <p:nvGraphicFramePr>
          <p:cNvPr id="8" name="Table 7">
            <a:extLst>
              <a:ext uri="{FF2B5EF4-FFF2-40B4-BE49-F238E27FC236}">
                <a16:creationId xmlns:a16="http://schemas.microsoft.com/office/drawing/2014/main" id="{25A3DD91-AAD9-44B5-92D8-82E6142477FF}"/>
              </a:ext>
            </a:extLst>
          </p:cNvPr>
          <p:cNvGraphicFramePr>
            <a:graphicFrameLocks noGrp="1"/>
          </p:cNvGraphicFramePr>
          <p:nvPr>
            <p:extLst>
              <p:ext uri="{D42A27DB-BD31-4B8C-83A1-F6EECF244321}">
                <p14:modId xmlns:p14="http://schemas.microsoft.com/office/powerpoint/2010/main" val="1679298141"/>
              </p:ext>
            </p:extLst>
          </p:nvPr>
        </p:nvGraphicFramePr>
        <p:xfrm>
          <a:off x="577154" y="2087562"/>
          <a:ext cx="11351494" cy="3505783"/>
        </p:xfrm>
        <a:graphic>
          <a:graphicData uri="http://schemas.openxmlformats.org/drawingml/2006/table">
            <a:tbl>
              <a:tblPr firstRow="1" bandRow="1"/>
              <a:tblGrid>
                <a:gridCol w="2638527">
                  <a:extLst>
                    <a:ext uri="{9D8B030D-6E8A-4147-A177-3AD203B41FA5}">
                      <a16:colId xmlns:a16="http://schemas.microsoft.com/office/drawing/2014/main" val="962864793"/>
                    </a:ext>
                  </a:extLst>
                </a:gridCol>
                <a:gridCol w="8712967">
                  <a:extLst>
                    <a:ext uri="{9D8B030D-6E8A-4147-A177-3AD203B41FA5}">
                      <a16:colId xmlns:a16="http://schemas.microsoft.com/office/drawing/2014/main" val="277712327"/>
                    </a:ext>
                  </a:extLst>
                </a:gridCol>
              </a:tblGrid>
              <a:tr h="293684">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Training module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200" b="1" dirty="0">
                          <a:solidFill>
                            <a:schemeClr val="bg1"/>
                          </a:solidFill>
                          <a:latin typeface="+mn-lt"/>
                        </a:rPr>
                        <a:t>Description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540499711"/>
                  </a:ext>
                </a:extLst>
              </a:tr>
              <a:tr h="60715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Instructor-led training</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Classroom-based training inclusive of presentations, demonstrations, and exercises. </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7681385"/>
                  </a:ext>
                </a:extLst>
              </a:tr>
              <a:tr h="60715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Web-based training</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Self-paced online training.</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7305314"/>
                  </a:ext>
                </a:extLst>
              </a:tr>
              <a:tr h="60715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Reference materials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Desktop procedures, guides, and case studies to aid both pre- and post-training support. </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2327398"/>
                  </a:ext>
                </a:extLst>
              </a:tr>
              <a:tr h="783463">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On-the-job training</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Knowledge transfer delivered through interactions with supervisors, peers, and experienced employees. This also includes shadowing individuals to understand the intricacies and execution of work activities and reverse job shadowing to evaluate performance. </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0605148"/>
                  </a:ext>
                </a:extLst>
              </a:tr>
              <a:tr h="60715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Train-the-trainer</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just">
                        <a:lnSpc>
                          <a:spcPct val="115000"/>
                        </a:lnSpc>
                        <a:spcBef>
                          <a:spcPts val="0"/>
                        </a:spcBef>
                        <a:spcAft>
                          <a:spcPts val="0"/>
                        </a:spcAft>
                      </a:pPr>
                      <a:r>
                        <a:rPr lang="en-JM" sz="1200" kern="1200" dirty="0">
                          <a:solidFill>
                            <a:schemeClr val="tx1"/>
                          </a:solidFill>
                          <a:latin typeface="+mn-lt"/>
                          <a:ea typeface="+mn-ea"/>
                          <a:cs typeface="+mn-cs"/>
                        </a:rPr>
                        <a:t>Training received on a process or concept and then provided to other resources. </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9196884"/>
                  </a:ext>
                </a:extLst>
              </a:tr>
            </a:tbl>
          </a:graphicData>
        </a:graphic>
      </p:graphicFrame>
    </p:spTree>
    <p:extLst>
      <p:ext uri="{BB962C8B-B14F-4D97-AF65-F5344CB8AC3E}">
        <p14:creationId xmlns:p14="http://schemas.microsoft.com/office/powerpoint/2010/main" val="1792998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7</a:t>
            </a:r>
            <a:br>
              <a:rPr lang="en-JM" dirty="0">
                <a:solidFill>
                  <a:srgbClr val="792989"/>
                </a:solidFill>
              </a:rPr>
            </a:br>
            <a:r>
              <a:rPr lang="en-JM" dirty="0">
                <a:solidFill>
                  <a:srgbClr val="792989"/>
                </a:solidFill>
              </a:rPr>
              <a:t>Training location</a:t>
            </a:r>
          </a:p>
        </p:txBody>
      </p:sp>
    </p:spTree>
    <p:extLst>
      <p:ext uri="{BB962C8B-B14F-4D97-AF65-F5344CB8AC3E}">
        <p14:creationId xmlns:p14="http://schemas.microsoft.com/office/powerpoint/2010/main" val="700903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location</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F4B6D721-818A-4C80-AB05-EC04E0C32856}"/>
              </a:ext>
            </a:extLst>
          </p:cNvPr>
          <p:cNvSpPr txBox="1"/>
          <p:nvPr/>
        </p:nvSpPr>
        <p:spPr>
          <a:xfrm>
            <a:off x="6621138" y="6309320"/>
            <a:ext cx="5261271"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
        <p:nvSpPr>
          <p:cNvPr id="6" name="Content Placeholder 6">
            <a:extLst>
              <a:ext uri="{FF2B5EF4-FFF2-40B4-BE49-F238E27FC236}">
                <a16:creationId xmlns:a16="http://schemas.microsoft.com/office/drawing/2014/main" id="{98EBB47D-93F0-49C4-A9E4-8CE78C8C8A78}"/>
              </a:ext>
            </a:extLst>
          </p:cNvPr>
          <p:cNvSpPr txBox="1">
            <a:spLocks/>
          </p:cNvSpPr>
          <p:nvPr/>
        </p:nvSpPr>
        <p:spPr>
          <a:xfrm>
            <a:off x="433138" y="1318121"/>
            <a:ext cx="11351494" cy="52938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Pct val="25000"/>
              <a:buFont typeface="Segoe UI" panose="020B0502040204020203" pitchFamily="34" charset="0"/>
              <a:buChar char=" "/>
              <a:tabLst/>
              <a:defRPr/>
            </a:pPr>
            <a:r>
              <a:rPr kumimoji="0" lang="en-US" sz="1400" b="0" i="0" u="none" strike="noStrike" kern="1200" cap="none" spc="0" normalizeH="0" baseline="0" noProof="0" dirty="0">
                <a:ln>
                  <a:noFill/>
                </a:ln>
                <a:solidFill>
                  <a:sysClr val="windowText" lastClr="000000"/>
                </a:solidFill>
                <a:effectLst/>
                <a:uLnTx/>
                <a:uFillTx/>
                <a:ea typeface="+mn-ea"/>
                <a:cs typeface="+mn-cs"/>
              </a:rPr>
              <a:t>Given the location of &lt;Name&gt;, consideration must be given so as to ensure that end-users in all locations receive the same high-level quality of training and are adequately prepared to manage any changes resulting from the &lt;Name&gt; </a:t>
            </a:r>
            <a:r>
              <a:rPr kumimoji="0" lang="en-US" sz="1400" b="0" i="0" u="none" strike="noStrike" kern="1200" cap="none" spc="0" normalizeH="0" baseline="0" noProof="0" dirty="0" err="1">
                <a:ln>
                  <a:noFill/>
                </a:ln>
                <a:solidFill>
                  <a:sysClr val="windowText" lastClr="000000"/>
                </a:solidFill>
                <a:effectLst/>
                <a:uLnTx/>
                <a:uFillTx/>
                <a:ea typeface="+mn-ea"/>
                <a:cs typeface="+mn-cs"/>
              </a:rPr>
              <a:t>programme</a:t>
            </a:r>
            <a:r>
              <a:rPr kumimoji="0" lang="en-US" sz="1400" b="0" i="0" u="none" strike="noStrike" kern="1200" cap="none" spc="0" normalizeH="0" baseline="0" noProof="0" dirty="0">
                <a:ln>
                  <a:noFill/>
                </a:ln>
                <a:solidFill>
                  <a:sysClr val="windowText" lastClr="000000"/>
                </a:solidFill>
                <a:effectLst/>
                <a:uLnTx/>
                <a:uFillTx/>
                <a:ea typeface="+mn-ea"/>
                <a:cs typeface="+mn-cs"/>
              </a:rPr>
              <a:t>.</a:t>
            </a:r>
          </a:p>
        </p:txBody>
      </p:sp>
      <p:grpSp>
        <p:nvGrpSpPr>
          <p:cNvPr id="3" name="Group 2">
            <a:extLst>
              <a:ext uri="{FF2B5EF4-FFF2-40B4-BE49-F238E27FC236}">
                <a16:creationId xmlns:a16="http://schemas.microsoft.com/office/drawing/2014/main" id="{D0B961C6-6BDE-4862-9BEC-6A81B0B05066}"/>
              </a:ext>
            </a:extLst>
          </p:cNvPr>
          <p:cNvGrpSpPr/>
          <p:nvPr/>
        </p:nvGrpSpPr>
        <p:grpSpPr>
          <a:xfrm>
            <a:off x="551384" y="1982992"/>
            <a:ext cx="1558407" cy="4061460"/>
            <a:chOff x="690880" y="2227580"/>
            <a:chExt cx="1930400" cy="4061460"/>
          </a:xfrm>
        </p:grpSpPr>
        <p:sp>
          <p:nvSpPr>
            <p:cNvPr id="8" name="Rectangle 7">
              <a:extLst>
                <a:ext uri="{FF2B5EF4-FFF2-40B4-BE49-F238E27FC236}">
                  <a16:creationId xmlns:a16="http://schemas.microsoft.com/office/drawing/2014/main" id="{2DB0AC11-4861-4624-8D4B-84ECE0357F45}"/>
                </a:ext>
              </a:extLst>
            </p:cNvPr>
            <p:cNvSpPr/>
            <p:nvPr/>
          </p:nvSpPr>
          <p:spPr>
            <a:xfrm>
              <a:off x="690880" y="2227580"/>
              <a:ext cx="1930400" cy="4061460"/>
            </a:xfrm>
            <a:prstGeom prst="rect">
              <a:avLst/>
            </a:prstGeom>
            <a:solidFill>
              <a:sysClr val="window" lastClr="FFFFFF"/>
            </a:solidFill>
            <a:ln w="12700" cap="flat" cmpd="sng" algn="ctr">
              <a:solidFill>
                <a:schemeClr val="accent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effectLst/>
                  <a:uLnTx/>
                  <a:uFillTx/>
                  <a:ea typeface="+mn-ea"/>
                  <a:cs typeface="+mn-cs"/>
                </a:rPr>
                <a:t>Impacted locations</a:t>
              </a:r>
            </a:p>
          </p:txBody>
        </p:sp>
        <p:cxnSp>
          <p:nvCxnSpPr>
            <p:cNvPr id="9" name="Straight Connector 8">
              <a:extLst>
                <a:ext uri="{FF2B5EF4-FFF2-40B4-BE49-F238E27FC236}">
                  <a16:creationId xmlns:a16="http://schemas.microsoft.com/office/drawing/2014/main" id="{F7FE19D5-186F-478D-AE99-BB5811E9AF23}"/>
                </a:ext>
              </a:extLst>
            </p:cNvPr>
            <p:cNvCxnSpPr/>
            <p:nvPr/>
          </p:nvCxnSpPr>
          <p:spPr>
            <a:xfrm>
              <a:off x="690880" y="2560320"/>
              <a:ext cx="1930400" cy="0"/>
            </a:xfrm>
            <a:prstGeom prst="line">
              <a:avLst/>
            </a:prstGeom>
            <a:noFill/>
            <a:ln w="6350" cap="flat" cmpd="sng" algn="ctr">
              <a:solidFill>
                <a:schemeClr val="accent1"/>
              </a:solidFill>
              <a:prstDash val="solid"/>
              <a:miter lim="800000"/>
            </a:ln>
            <a:effectLst/>
          </p:spPr>
        </p:cxnSp>
        <p:sp>
          <p:nvSpPr>
            <p:cNvPr id="10" name="Rectangle 9">
              <a:extLst>
                <a:ext uri="{FF2B5EF4-FFF2-40B4-BE49-F238E27FC236}">
                  <a16:creationId xmlns:a16="http://schemas.microsoft.com/office/drawing/2014/main" id="{1D943D45-F6A0-4FD9-9A8E-DFDC79081486}"/>
                </a:ext>
              </a:extLst>
            </p:cNvPr>
            <p:cNvSpPr/>
            <p:nvPr/>
          </p:nvSpPr>
          <p:spPr>
            <a:xfrm>
              <a:off x="690880" y="2814320"/>
              <a:ext cx="1930400" cy="497837"/>
            </a:xfrm>
            <a:prstGeom prst="rect">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ea typeface="+mn-ea"/>
                  <a:cs typeface="+mn-cs"/>
                </a:rPr>
                <a:t>Location 1</a:t>
              </a:r>
            </a:p>
          </p:txBody>
        </p:sp>
        <p:sp>
          <p:nvSpPr>
            <p:cNvPr id="11" name="Rectangle 10">
              <a:extLst>
                <a:ext uri="{FF2B5EF4-FFF2-40B4-BE49-F238E27FC236}">
                  <a16:creationId xmlns:a16="http://schemas.microsoft.com/office/drawing/2014/main" id="{620314CF-67D4-452B-8BCC-ADFF86F659D0}"/>
                </a:ext>
              </a:extLst>
            </p:cNvPr>
            <p:cNvSpPr/>
            <p:nvPr/>
          </p:nvSpPr>
          <p:spPr>
            <a:xfrm>
              <a:off x="690880" y="3632200"/>
              <a:ext cx="1930400" cy="497837"/>
            </a:xfrm>
            <a:prstGeom prst="rect">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ea typeface="+mn-ea"/>
                  <a:cs typeface="+mn-cs"/>
                </a:rPr>
                <a:t>Location 2</a:t>
              </a:r>
            </a:p>
          </p:txBody>
        </p:sp>
        <p:sp>
          <p:nvSpPr>
            <p:cNvPr id="12" name="Rectangle 11">
              <a:extLst>
                <a:ext uri="{FF2B5EF4-FFF2-40B4-BE49-F238E27FC236}">
                  <a16:creationId xmlns:a16="http://schemas.microsoft.com/office/drawing/2014/main" id="{3BAA2C9E-50DA-4FA8-88C4-4AE7E911F982}"/>
                </a:ext>
              </a:extLst>
            </p:cNvPr>
            <p:cNvSpPr/>
            <p:nvPr/>
          </p:nvSpPr>
          <p:spPr>
            <a:xfrm>
              <a:off x="690880" y="4450080"/>
              <a:ext cx="1930400" cy="497837"/>
            </a:xfrm>
            <a:prstGeom prst="rect">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ea typeface="+mn-ea"/>
                  <a:cs typeface="+mn-cs"/>
                </a:rPr>
                <a:t>Location 3</a:t>
              </a:r>
            </a:p>
          </p:txBody>
        </p:sp>
        <p:sp>
          <p:nvSpPr>
            <p:cNvPr id="13" name="Rectangle 12">
              <a:extLst>
                <a:ext uri="{FF2B5EF4-FFF2-40B4-BE49-F238E27FC236}">
                  <a16:creationId xmlns:a16="http://schemas.microsoft.com/office/drawing/2014/main" id="{A1A9A38B-057D-4025-8F62-3DFBA0E9A177}"/>
                </a:ext>
              </a:extLst>
            </p:cNvPr>
            <p:cNvSpPr/>
            <p:nvPr/>
          </p:nvSpPr>
          <p:spPr>
            <a:xfrm>
              <a:off x="690880" y="5267960"/>
              <a:ext cx="1930400" cy="497837"/>
            </a:xfrm>
            <a:prstGeom prst="rect">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ea typeface="+mn-ea"/>
                  <a:cs typeface="+mn-cs"/>
                </a:rPr>
                <a:t>Location 4</a:t>
              </a:r>
            </a:p>
          </p:txBody>
        </p:sp>
      </p:grpSp>
      <p:sp>
        <p:nvSpPr>
          <p:cNvPr id="14" name="Content Placeholder 6">
            <a:extLst>
              <a:ext uri="{FF2B5EF4-FFF2-40B4-BE49-F238E27FC236}">
                <a16:creationId xmlns:a16="http://schemas.microsoft.com/office/drawing/2014/main" id="{864DC3FA-8888-4A89-B626-1223397CDAA3}"/>
              </a:ext>
            </a:extLst>
          </p:cNvPr>
          <p:cNvSpPr txBox="1">
            <a:spLocks/>
          </p:cNvSpPr>
          <p:nvPr/>
        </p:nvSpPr>
        <p:spPr>
          <a:xfrm>
            <a:off x="2207568" y="5201307"/>
            <a:ext cx="9577064" cy="1396045"/>
          </a:xfrm>
          <a:prstGeom prst="rect">
            <a:avLst/>
          </a:prstGeom>
          <a:noFill/>
          <a:ln>
            <a:noFill/>
          </a:ln>
        </p:spPr>
        <p:txBody>
          <a:bodyPr vert="horz" lIns="91440" tIns="45720" rIns="91440" bIns="45720" rtlCol="0">
            <a:norm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Pct val="25000"/>
              <a:buNone/>
              <a:tabLst/>
              <a:defRPr/>
            </a:pPr>
            <a:r>
              <a:rPr kumimoji="0" lang="en-US" b="0" i="0" u="none" strike="noStrike" kern="1200" cap="none" spc="0" normalizeH="0" baseline="0" noProof="0" dirty="0">
                <a:ln>
                  <a:noFill/>
                </a:ln>
                <a:solidFill>
                  <a:prstClr val="black"/>
                </a:solidFill>
                <a:effectLst/>
                <a:uLnTx/>
                <a:uFillTx/>
                <a:ea typeface="+mn-ea"/>
                <a:cs typeface="+mn-cs"/>
              </a:rPr>
              <a:t>Given that a multi-method approach to training should be deployed, it will be essential to ensure that the appropriate infrastructure is in place with regards to training rooms for instructor-led training, as well as digital tools to deploy web-based training.</a:t>
            </a:r>
          </a:p>
          <a:p>
            <a:pPr marL="0" marR="0" lvl="0" indent="0" algn="l" defTabSz="914400" rtl="0" eaLnBrk="1" fontAlgn="auto" latinLnBrk="0" hangingPunct="1">
              <a:lnSpc>
                <a:spcPct val="100000"/>
              </a:lnSpc>
              <a:spcBef>
                <a:spcPts val="0"/>
              </a:spcBef>
              <a:spcAft>
                <a:spcPts val="600"/>
              </a:spcAft>
              <a:buClrTx/>
              <a:buSzPct val="25000"/>
              <a:buFont typeface="Segoe UI" panose="020B0502040204020203" pitchFamily="34" charset="0"/>
              <a:buChar char=" "/>
              <a:tabLst/>
              <a:defRPr/>
            </a:pPr>
            <a:r>
              <a:rPr kumimoji="0" lang="en-US" b="0" i="0" u="none" strike="noStrike" kern="1200" cap="none" spc="0" normalizeH="0" baseline="0" noProof="0" dirty="0">
                <a:ln>
                  <a:noFill/>
                </a:ln>
                <a:solidFill>
                  <a:prstClr val="black"/>
                </a:solidFill>
                <a:effectLst/>
                <a:uLnTx/>
                <a:uFillTx/>
                <a:ea typeface="+mn-ea"/>
                <a:cs typeface="+mn-cs"/>
              </a:rPr>
              <a:t>A future decision will be made to determine the best method of delivering training to all end-users. This will be done based on:</a:t>
            </a:r>
          </a:p>
          <a:p>
            <a:pPr marL="342900" marR="0" lvl="0" indent="-342900" algn="l" defTabSz="914400" rtl="0" eaLnBrk="1" fontAlgn="auto" latinLnBrk="0" hangingPunct="1">
              <a:lnSpc>
                <a:spcPct val="100000"/>
              </a:lnSpc>
              <a:spcBef>
                <a:spcPts val="0"/>
              </a:spcBef>
              <a:spcAft>
                <a:spcPts val="600"/>
              </a:spcAft>
              <a:buClrTx/>
              <a:buSzPct val="100000"/>
              <a:buFont typeface="+mj-lt"/>
              <a:buAutoNum type="arabicPeriod"/>
              <a:tabLst/>
              <a:defRPr/>
            </a:pPr>
            <a:r>
              <a:rPr lang="en-US" dirty="0">
                <a:solidFill>
                  <a:prstClr val="black"/>
                </a:solidFill>
              </a:rPr>
              <a:t>T</a:t>
            </a:r>
            <a:r>
              <a:rPr kumimoji="0" lang="en-US" b="0" i="0" u="none" strike="noStrike" kern="1200" cap="none" spc="0" normalizeH="0" baseline="0" noProof="0" dirty="0">
                <a:ln>
                  <a:noFill/>
                </a:ln>
                <a:solidFill>
                  <a:prstClr val="black"/>
                </a:solidFill>
                <a:effectLst/>
                <a:uLnTx/>
                <a:uFillTx/>
                <a:ea typeface="+mn-ea"/>
                <a:cs typeface="+mn-cs"/>
              </a:rPr>
              <a:t>he number of identified trainings the end-users will require, and </a:t>
            </a:r>
          </a:p>
          <a:p>
            <a:pPr marL="342900" marR="0" lvl="0" indent="-342900" algn="l" defTabSz="914400" rtl="0" eaLnBrk="1" fontAlgn="auto" latinLnBrk="0" hangingPunct="1">
              <a:lnSpc>
                <a:spcPct val="100000"/>
              </a:lnSpc>
              <a:spcBef>
                <a:spcPts val="0"/>
              </a:spcBef>
              <a:spcAft>
                <a:spcPts val="600"/>
              </a:spcAft>
              <a:buClrTx/>
              <a:buSzPct val="100000"/>
              <a:buFont typeface="+mj-lt"/>
              <a:buAutoNum type="arabicPeriod"/>
              <a:tabLst/>
              <a:defRPr/>
            </a:pPr>
            <a:r>
              <a:rPr lang="en-US" dirty="0">
                <a:solidFill>
                  <a:prstClr val="black"/>
                </a:solidFill>
              </a:rPr>
              <a:t>H</a:t>
            </a:r>
            <a:r>
              <a:rPr kumimoji="0" lang="en-US" b="0" i="0" u="none" strike="noStrike" kern="1200" cap="none" spc="0" normalizeH="0" baseline="0" noProof="0" dirty="0">
                <a:ln>
                  <a:noFill/>
                </a:ln>
                <a:solidFill>
                  <a:prstClr val="black"/>
                </a:solidFill>
                <a:effectLst/>
                <a:uLnTx/>
                <a:uFillTx/>
                <a:ea typeface="+mn-ea"/>
                <a:cs typeface="+mn-cs"/>
              </a:rPr>
              <a:t>ow many hours the training is expected to take.</a:t>
            </a:r>
          </a:p>
        </p:txBody>
      </p:sp>
      <p:sp>
        <p:nvSpPr>
          <p:cNvPr id="15" name="Content Placeholder 6">
            <a:extLst>
              <a:ext uri="{FF2B5EF4-FFF2-40B4-BE49-F238E27FC236}">
                <a16:creationId xmlns:a16="http://schemas.microsoft.com/office/drawing/2014/main" id="{26821E54-7CAE-4CCA-9596-54B53433BC4A}"/>
              </a:ext>
            </a:extLst>
          </p:cNvPr>
          <p:cNvSpPr txBox="1">
            <a:spLocks/>
          </p:cNvSpPr>
          <p:nvPr/>
        </p:nvSpPr>
        <p:spPr>
          <a:xfrm>
            <a:off x="9621530" y="2593163"/>
            <a:ext cx="1944216" cy="1786779"/>
          </a:xfrm>
          <a:prstGeom prst="rect">
            <a:avLst/>
          </a:prstGeom>
          <a:solidFill>
            <a:sysClr val="window" lastClr="FFFFFF"/>
          </a:solidFill>
          <a:ln>
            <a:solidFill>
              <a:schemeClr val="accent1"/>
            </a:solidFill>
          </a:ln>
        </p:spPr>
        <p:txBody>
          <a:bodyPr vert="horz" lIns="91440" tIns="45720" rIns="91440" bIns="45720" rtlCol="0" anchor="t" anchorCtr="0">
            <a:no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Pct val="25000"/>
              <a:buFont typeface="Segoe UI" panose="020B0502040204020203" pitchFamily="34" charset="0"/>
              <a:buChar char=" "/>
              <a:tabLst/>
              <a:defRPr/>
            </a:pPr>
            <a:r>
              <a:rPr kumimoji="0" lang="en-US" b="0" i="0" u="none" strike="noStrike" kern="1200" cap="none" spc="0" normalizeH="0" baseline="0" noProof="0" dirty="0">
                <a:ln>
                  <a:noFill/>
                </a:ln>
                <a:solidFill>
                  <a:prstClr val="black"/>
                </a:solidFill>
                <a:effectLst/>
                <a:uLnTx/>
                <a:uFillTx/>
                <a:ea typeface="+mn-ea"/>
                <a:cs typeface="+mn-cs"/>
              </a:rPr>
              <a:t>It is important to note that by setting up a training location to actively engage the human five senses, it is possible that the environment can help improve concentration, memory, creativity, and communication.</a:t>
            </a:r>
          </a:p>
        </p:txBody>
      </p:sp>
      <p:grpSp>
        <p:nvGrpSpPr>
          <p:cNvPr id="137" name="Group 136">
            <a:extLst>
              <a:ext uri="{FF2B5EF4-FFF2-40B4-BE49-F238E27FC236}">
                <a16:creationId xmlns:a16="http://schemas.microsoft.com/office/drawing/2014/main" id="{81BBF2BF-2EC4-472C-A266-D5BA06A5111D}"/>
              </a:ext>
            </a:extLst>
          </p:cNvPr>
          <p:cNvGrpSpPr/>
          <p:nvPr/>
        </p:nvGrpSpPr>
        <p:grpSpPr>
          <a:xfrm>
            <a:off x="2279576" y="1963036"/>
            <a:ext cx="6984776" cy="3122148"/>
            <a:chOff x="2279576" y="1810338"/>
            <a:chExt cx="6984776" cy="3122148"/>
          </a:xfrm>
        </p:grpSpPr>
        <p:sp>
          <p:nvSpPr>
            <p:cNvPr id="42" name="Flowchart: Connector 41">
              <a:extLst>
                <a:ext uri="{FF2B5EF4-FFF2-40B4-BE49-F238E27FC236}">
                  <a16:creationId xmlns:a16="http://schemas.microsoft.com/office/drawing/2014/main" id="{7D914797-2843-4643-8C85-C66817189338}"/>
                </a:ext>
              </a:extLst>
            </p:cNvPr>
            <p:cNvSpPr/>
            <p:nvPr/>
          </p:nvSpPr>
          <p:spPr>
            <a:xfrm>
              <a:off x="4473671" y="2008277"/>
              <a:ext cx="2520000" cy="2520000"/>
            </a:xfrm>
            <a:prstGeom prst="flowChartConnector">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22" name="Flowchart: Connector 21">
              <a:extLst>
                <a:ext uri="{FF2B5EF4-FFF2-40B4-BE49-F238E27FC236}">
                  <a16:creationId xmlns:a16="http://schemas.microsoft.com/office/drawing/2014/main" id="{4CA70C49-9970-447C-9A2C-4EAAA33499C3}"/>
                </a:ext>
              </a:extLst>
            </p:cNvPr>
            <p:cNvSpPr/>
            <p:nvPr/>
          </p:nvSpPr>
          <p:spPr>
            <a:xfrm>
              <a:off x="5556974" y="1810338"/>
              <a:ext cx="720000" cy="72000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44" name="TextBox 43">
              <a:extLst>
                <a:ext uri="{FF2B5EF4-FFF2-40B4-BE49-F238E27FC236}">
                  <a16:creationId xmlns:a16="http://schemas.microsoft.com/office/drawing/2014/main" id="{529A696B-05F6-43DE-9775-E04DC8A7CE96}"/>
                </a:ext>
              </a:extLst>
            </p:cNvPr>
            <p:cNvSpPr txBox="1"/>
            <p:nvPr/>
          </p:nvSpPr>
          <p:spPr>
            <a:xfrm>
              <a:off x="2279576" y="3429000"/>
              <a:ext cx="1450443" cy="1015663"/>
            </a:xfrm>
            <a:prstGeom prst="rect">
              <a:avLst/>
            </a:prstGeom>
            <a:noFill/>
          </p:spPr>
          <p:txBody>
            <a:bodyPr wrap="square" rtlCol="0">
              <a:spAutoFit/>
            </a:bodyPr>
            <a:lstStyle/>
            <a:p>
              <a:pPr marL="285750" indent="-285750">
                <a:buClr>
                  <a:schemeClr val="tx1"/>
                </a:buClr>
                <a:buFont typeface="Wingdings" panose="05000000000000000000" pitchFamily="2" charset="2"/>
                <a:buChar char="§"/>
              </a:pPr>
              <a:r>
                <a:rPr lang="en-GB" sz="1200" dirty="0"/>
                <a:t>Functional audio devices</a:t>
              </a:r>
            </a:p>
            <a:p>
              <a:pPr marL="285750" indent="-285750">
                <a:buClr>
                  <a:schemeClr val="tx1"/>
                </a:buClr>
                <a:buFont typeface="Wingdings" panose="05000000000000000000" pitchFamily="2" charset="2"/>
                <a:buChar char="§"/>
              </a:pPr>
              <a:r>
                <a:rPr lang="en-GB" sz="1200" dirty="0"/>
                <a:t>Loud and clear trainer communication</a:t>
              </a:r>
            </a:p>
          </p:txBody>
        </p:sp>
        <p:sp>
          <p:nvSpPr>
            <p:cNvPr id="47" name="TextBox 46">
              <a:extLst>
                <a:ext uri="{FF2B5EF4-FFF2-40B4-BE49-F238E27FC236}">
                  <a16:creationId xmlns:a16="http://schemas.microsoft.com/office/drawing/2014/main" id="{B79FBE4B-8A81-41CE-AD76-4CB3A2FDA228}"/>
                </a:ext>
              </a:extLst>
            </p:cNvPr>
            <p:cNvSpPr txBox="1"/>
            <p:nvPr/>
          </p:nvSpPr>
          <p:spPr>
            <a:xfrm>
              <a:off x="7757166" y="2002113"/>
              <a:ext cx="1507186" cy="1384995"/>
            </a:xfrm>
            <a:prstGeom prst="rect">
              <a:avLst/>
            </a:prstGeom>
            <a:noFill/>
          </p:spPr>
          <p:txBody>
            <a:bodyPr wrap="square" rtlCol="0">
              <a:spAutoFit/>
            </a:bodyPr>
            <a:lstStyle/>
            <a:p>
              <a:pPr marL="285750" indent="-285750">
                <a:buClr>
                  <a:schemeClr val="tx1"/>
                </a:buClr>
                <a:buFont typeface="Wingdings" panose="05000000000000000000" pitchFamily="2" charset="2"/>
                <a:buChar char="§"/>
              </a:pPr>
              <a:r>
                <a:rPr lang="en-GB" sz="1200" dirty="0"/>
                <a:t>Clean room</a:t>
              </a:r>
            </a:p>
            <a:p>
              <a:pPr marL="285750" indent="-285750">
                <a:buClr>
                  <a:schemeClr val="tx1"/>
                </a:buClr>
                <a:buFont typeface="Wingdings" panose="05000000000000000000" pitchFamily="2" charset="2"/>
                <a:buChar char="§"/>
              </a:pPr>
              <a:r>
                <a:rPr lang="en-GB" sz="1200" dirty="0"/>
                <a:t>Organised seating, tables and work space</a:t>
              </a:r>
            </a:p>
            <a:p>
              <a:pPr marL="285750" indent="-285750">
                <a:buClr>
                  <a:schemeClr val="tx1"/>
                </a:buClr>
                <a:buFont typeface="Wingdings" panose="05000000000000000000" pitchFamily="2" charset="2"/>
                <a:buChar char="§"/>
              </a:pPr>
              <a:r>
                <a:rPr lang="en-GB" sz="1200" dirty="0"/>
                <a:t>Clearly visible screens/boards</a:t>
              </a:r>
            </a:p>
            <a:p>
              <a:pPr marL="285750" indent="-285750">
                <a:buClr>
                  <a:schemeClr val="tx1"/>
                </a:buClr>
                <a:buFont typeface="Wingdings" panose="05000000000000000000" pitchFamily="2" charset="2"/>
                <a:buChar char="§"/>
              </a:pPr>
              <a:r>
                <a:rPr lang="en-GB" sz="1200" dirty="0"/>
                <a:t>Flip charts</a:t>
              </a:r>
            </a:p>
          </p:txBody>
        </p:sp>
        <p:grpSp>
          <p:nvGrpSpPr>
            <p:cNvPr id="64" name="Group 35">
              <a:extLst>
                <a:ext uri="{FF2B5EF4-FFF2-40B4-BE49-F238E27FC236}">
                  <a16:creationId xmlns:a16="http://schemas.microsoft.com/office/drawing/2014/main" id="{60B6ED39-1855-454D-A3F4-08B66A602C2A}"/>
                </a:ext>
              </a:extLst>
            </p:cNvPr>
            <p:cNvGrpSpPr>
              <a:grpSpLocks noChangeAspect="1"/>
            </p:cNvGrpSpPr>
            <p:nvPr/>
          </p:nvGrpSpPr>
          <p:grpSpPr bwMode="auto">
            <a:xfrm>
              <a:off x="5617602" y="1848001"/>
              <a:ext cx="574426" cy="655232"/>
              <a:chOff x="1896" y="1919"/>
              <a:chExt cx="654" cy="746"/>
            </a:xfrm>
            <a:solidFill>
              <a:srgbClr val="F6F6FA"/>
            </a:solidFill>
          </p:grpSpPr>
          <p:sp>
            <p:nvSpPr>
              <p:cNvPr id="65" name="Freeform 36">
                <a:extLst>
                  <a:ext uri="{FF2B5EF4-FFF2-40B4-BE49-F238E27FC236}">
                    <a16:creationId xmlns:a16="http://schemas.microsoft.com/office/drawing/2014/main" id="{F9A1512E-CD16-40C9-8997-B2C8B43D9350}"/>
                  </a:ext>
                </a:extLst>
              </p:cNvPr>
              <p:cNvSpPr>
                <a:spLocks noEditPoints="1"/>
              </p:cNvSpPr>
              <p:nvPr/>
            </p:nvSpPr>
            <p:spPr bwMode="auto">
              <a:xfrm>
                <a:off x="1984" y="2053"/>
                <a:ext cx="478" cy="478"/>
              </a:xfrm>
              <a:custGeom>
                <a:avLst/>
                <a:gdLst>
                  <a:gd name="T0" fmla="*/ 214 w 478"/>
                  <a:gd name="T1" fmla="*/ 476 h 478"/>
                  <a:gd name="T2" fmla="*/ 146 w 478"/>
                  <a:gd name="T3" fmla="*/ 458 h 478"/>
                  <a:gd name="T4" fmla="*/ 86 w 478"/>
                  <a:gd name="T5" fmla="*/ 422 h 478"/>
                  <a:gd name="T6" fmla="*/ 40 w 478"/>
                  <a:gd name="T7" fmla="*/ 372 h 478"/>
                  <a:gd name="T8" fmla="*/ 10 w 478"/>
                  <a:gd name="T9" fmla="*/ 310 h 478"/>
                  <a:gd name="T10" fmla="*/ 0 w 478"/>
                  <a:gd name="T11" fmla="*/ 238 h 478"/>
                  <a:gd name="T12" fmla="*/ 4 w 478"/>
                  <a:gd name="T13" fmla="*/ 190 h 478"/>
                  <a:gd name="T14" fmla="*/ 28 w 478"/>
                  <a:gd name="T15" fmla="*/ 124 h 478"/>
                  <a:gd name="T16" fmla="*/ 70 w 478"/>
                  <a:gd name="T17" fmla="*/ 70 h 478"/>
                  <a:gd name="T18" fmla="*/ 124 w 478"/>
                  <a:gd name="T19" fmla="*/ 28 h 478"/>
                  <a:gd name="T20" fmla="*/ 190 w 478"/>
                  <a:gd name="T21" fmla="*/ 4 h 478"/>
                  <a:gd name="T22" fmla="*/ 238 w 478"/>
                  <a:gd name="T23" fmla="*/ 0 h 478"/>
                  <a:gd name="T24" fmla="*/ 310 w 478"/>
                  <a:gd name="T25" fmla="*/ 10 h 478"/>
                  <a:gd name="T26" fmla="*/ 372 w 478"/>
                  <a:gd name="T27" fmla="*/ 40 h 478"/>
                  <a:gd name="T28" fmla="*/ 422 w 478"/>
                  <a:gd name="T29" fmla="*/ 86 h 478"/>
                  <a:gd name="T30" fmla="*/ 458 w 478"/>
                  <a:gd name="T31" fmla="*/ 146 h 478"/>
                  <a:gd name="T32" fmla="*/ 476 w 478"/>
                  <a:gd name="T33" fmla="*/ 214 h 478"/>
                  <a:gd name="T34" fmla="*/ 476 w 478"/>
                  <a:gd name="T35" fmla="*/ 264 h 478"/>
                  <a:gd name="T36" fmla="*/ 458 w 478"/>
                  <a:gd name="T37" fmla="*/ 332 h 478"/>
                  <a:gd name="T38" fmla="*/ 422 w 478"/>
                  <a:gd name="T39" fmla="*/ 390 h 478"/>
                  <a:gd name="T40" fmla="*/ 372 w 478"/>
                  <a:gd name="T41" fmla="*/ 436 h 478"/>
                  <a:gd name="T42" fmla="*/ 310 w 478"/>
                  <a:gd name="T43" fmla="*/ 466 h 478"/>
                  <a:gd name="T44" fmla="*/ 238 w 478"/>
                  <a:gd name="T45" fmla="*/ 478 h 478"/>
                  <a:gd name="T46" fmla="*/ 238 w 478"/>
                  <a:gd name="T47" fmla="*/ 18 h 478"/>
                  <a:gd name="T48" fmla="*/ 172 w 478"/>
                  <a:gd name="T49" fmla="*/ 28 h 478"/>
                  <a:gd name="T50" fmla="*/ 116 w 478"/>
                  <a:gd name="T51" fmla="*/ 56 h 478"/>
                  <a:gd name="T52" fmla="*/ 68 w 478"/>
                  <a:gd name="T53" fmla="*/ 98 h 478"/>
                  <a:gd name="T54" fmla="*/ 34 w 478"/>
                  <a:gd name="T55" fmla="*/ 152 h 478"/>
                  <a:gd name="T56" fmla="*/ 18 w 478"/>
                  <a:gd name="T57" fmla="*/ 216 h 478"/>
                  <a:gd name="T58" fmla="*/ 18 w 478"/>
                  <a:gd name="T59" fmla="*/ 262 h 478"/>
                  <a:gd name="T60" fmla="*/ 34 w 478"/>
                  <a:gd name="T61" fmla="*/ 324 h 478"/>
                  <a:gd name="T62" fmla="*/ 68 w 478"/>
                  <a:gd name="T63" fmla="*/ 380 h 478"/>
                  <a:gd name="T64" fmla="*/ 116 w 478"/>
                  <a:gd name="T65" fmla="*/ 422 h 478"/>
                  <a:gd name="T66" fmla="*/ 172 w 478"/>
                  <a:gd name="T67" fmla="*/ 450 h 478"/>
                  <a:gd name="T68" fmla="*/ 238 w 478"/>
                  <a:gd name="T69" fmla="*/ 460 h 478"/>
                  <a:gd name="T70" fmla="*/ 282 w 478"/>
                  <a:gd name="T71" fmla="*/ 456 h 478"/>
                  <a:gd name="T72" fmla="*/ 344 w 478"/>
                  <a:gd name="T73" fmla="*/ 432 h 478"/>
                  <a:gd name="T74" fmla="*/ 394 w 478"/>
                  <a:gd name="T75" fmla="*/ 394 h 478"/>
                  <a:gd name="T76" fmla="*/ 432 w 478"/>
                  <a:gd name="T77" fmla="*/ 344 h 478"/>
                  <a:gd name="T78" fmla="*/ 454 w 478"/>
                  <a:gd name="T79" fmla="*/ 284 h 478"/>
                  <a:gd name="T80" fmla="*/ 460 w 478"/>
                  <a:gd name="T81" fmla="*/ 238 h 478"/>
                  <a:gd name="T82" fmla="*/ 450 w 478"/>
                  <a:gd name="T83" fmla="*/ 174 h 478"/>
                  <a:gd name="T84" fmla="*/ 422 w 478"/>
                  <a:gd name="T85" fmla="*/ 116 h 478"/>
                  <a:gd name="T86" fmla="*/ 378 w 478"/>
                  <a:gd name="T87" fmla="*/ 68 h 478"/>
                  <a:gd name="T88" fmla="*/ 324 w 478"/>
                  <a:gd name="T89" fmla="*/ 36 h 478"/>
                  <a:gd name="T90" fmla="*/ 262 w 478"/>
                  <a:gd name="T91" fmla="*/ 18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8" h="478">
                    <a:moveTo>
                      <a:pt x="238" y="478"/>
                    </a:moveTo>
                    <a:lnTo>
                      <a:pt x="238" y="478"/>
                    </a:lnTo>
                    <a:lnTo>
                      <a:pt x="214" y="476"/>
                    </a:lnTo>
                    <a:lnTo>
                      <a:pt x="190" y="472"/>
                    </a:lnTo>
                    <a:lnTo>
                      <a:pt x="168" y="466"/>
                    </a:lnTo>
                    <a:lnTo>
                      <a:pt x="146" y="458"/>
                    </a:lnTo>
                    <a:lnTo>
                      <a:pt x="124" y="448"/>
                    </a:lnTo>
                    <a:lnTo>
                      <a:pt x="104" y="436"/>
                    </a:lnTo>
                    <a:lnTo>
                      <a:pt x="86" y="422"/>
                    </a:lnTo>
                    <a:lnTo>
                      <a:pt x="70" y="408"/>
                    </a:lnTo>
                    <a:lnTo>
                      <a:pt x="54" y="390"/>
                    </a:lnTo>
                    <a:lnTo>
                      <a:pt x="40" y="372"/>
                    </a:lnTo>
                    <a:lnTo>
                      <a:pt x="28" y="352"/>
                    </a:lnTo>
                    <a:lnTo>
                      <a:pt x="18" y="332"/>
                    </a:lnTo>
                    <a:lnTo>
                      <a:pt x="10" y="310"/>
                    </a:lnTo>
                    <a:lnTo>
                      <a:pt x="4" y="286"/>
                    </a:lnTo>
                    <a:lnTo>
                      <a:pt x="0" y="264"/>
                    </a:lnTo>
                    <a:lnTo>
                      <a:pt x="0" y="238"/>
                    </a:lnTo>
                    <a:lnTo>
                      <a:pt x="0" y="238"/>
                    </a:lnTo>
                    <a:lnTo>
                      <a:pt x="0" y="214"/>
                    </a:lnTo>
                    <a:lnTo>
                      <a:pt x="4" y="190"/>
                    </a:lnTo>
                    <a:lnTo>
                      <a:pt x="10" y="168"/>
                    </a:lnTo>
                    <a:lnTo>
                      <a:pt x="18" y="146"/>
                    </a:lnTo>
                    <a:lnTo>
                      <a:pt x="28" y="124"/>
                    </a:lnTo>
                    <a:lnTo>
                      <a:pt x="40" y="106"/>
                    </a:lnTo>
                    <a:lnTo>
                      <a:pt x="54" y="86"/>
                    </a:lnTo>
                    <a:lnTo>
                      <a:pt x="70" y="70"/>
                    </a:lnTo>
                    <a:lnTo>
                      <a:pt x="86" y="54"/>
                    </a:lnTo>
                    <a:lnTo>
                      <a:pt x="104" y="40"/>
                    </a:lnTo>
                    <a:lnTo>
                      <a:pt x="124" y="28"/>
                    </a:lnTo>
                    <a:lnTo>
                      <a:pt x="146" y="18"/>
                    </a:lnTo>
                    <a:lnTo>
                      <a:pt x="168" y="10"/>
                    </a:lnTo>
                    <a:lnTo>
                      <a:pt x="190" y="4"/>
                    </a:lnTo>
                    <a:lnTo>
                      <a:pt x="214" y="2"/>
                    </a:lnTo>
                    <a:lnTo>
                      <a:pt x="238" y="0"/>
                    </a:lnTo>
                    <a:lnTo>
                      <a:pt x="238" y="0"/>
                    </a:lnTo>
                    <a:lnTo>
                      <a:pt x="262" y="2"/>
                    </a:lnTo>
                    <a:lnTo>
                      <a:pt x="286" y="4"/>
                    </a:lnTo>
                    <a:lnTo>
                      <a:pt x="310" y="10"/>
                    </a:lnTo>
                    <a:lnTo>
                      <a:pt x="332" y="18"/>
                    </a:lnTo>
                    <a:lnTo>
                      <a:pt x="352" y="28"/>
                    </a:lnTo>
                    <a:lnTo>
                      <a:pt x="372" y="40"/>
                    </a:lnTo>
                    <a:lnTo>
                      <a:pt x="390" y="54"/>
                    </a:lnTo>
                    <a:lnTo>
                      <a:pt x="408" y="70"/>
                    </a:lnTo>
                    <a:lnTo>
                      <a:pt x="422" y="86"/>
                    </a:lnTo>
                    <a:lnTo>
                      <a:pt x="436" y="106"/>
                    </a:lnTo>
                    <a:lnTo>
                      <a:pt x="448" y="124"/>
                    </a:lnTo>
                    <a:lnTo>
                      <a:pt x="458" y="146"/>
                    </a:lnTo>
                    <a:lnTo>
                      <a:pt x="466" y="168"/>
                    </a:lnTo>
                    <a:lnTo>
                      <a:pt x="472" y="190"/>
                    </a:lnTo>
                    <a:lnTo>
                      <a:pt x="476" y="214"/>
                    </a:lnTo>
                    <a:lnTo>
                      <a:pt x="478" y="238"/>
                    </a:lnTo>
                    <a:lnTo>
                      <a:pt x="478" y="238"/>
                    </a:lnTo>
                    <a:lnTo>
                      <a:pt x="476" y="264"/>
                    </a:lnTo>
                    <a:lnTo>
                      <a:pt x="472" y="286"/>
                    </a:lnTo>
                    <a:lnTo>
                      <a:pt x="466" y="310"/>
                    </a:lnTo>
                    <a:lnTo>
                      <a:pt x="458" y="332"/>
                    </a:lnTo>
                    <a:lnTo>
                      <a:pt x="448" y="352"/>
                    </a:lnTo>
                    <a:lnTo>
                      <a:pt x="436" y="372"/>
                    </a:lnTo>
                    <a:lnTo>
                      <a:pt x="422" y="390"/>
                    </a:lnTo>
                    <a:lnTo>
                      <a:pt x="408" y="408"/>
                    </a:lnTo>
                    <a:lnTo>
                      <a:pt x="390" y="422"/>
                    </a:lnTo>
                    <a:lnTo>
                      <a:pt x="372" y="436"/>
                    </a:lnTo>
                    <a:lnTo>
                      <a:pt x="352" y="448"/>
                    </a:lnTo>
                    <a:lnTo>
                      <a:pt x="332" y="458"/>
                    </a:lnTo>
                    <a:lnTo>
                      <a:pt x="310" y="466"/>
                    </a:lnTo>
                    <a:lnTo>
                      <a:pt x="286" y="472"/>
                    </a:lnTo>
                    <a:lnTo>
                      <a:pt x="262" y="476"/>
                    </a:lnTo>
                    <a:lnTo>
                      <a:pt x="238" y="478"/>
                    </a:lnTo>
                    <a:lnTo>
                      <a:pt x="238" y="478"/>
                    </a:lnTo>
                    <a:close/>
                    <a:moveTo>
                      <a:pt x="238" y="18"/>
                    </a:moveTo>
                    <a:lnTo>
                      <a:pt x="238" y="18"/>
                    </a:lnTo>
                    <a:lnTo>
                      <a:pt x="216" y="18"/>
                    </a:lnTo>
                    <a:lnTo>
                      <a:pt x="194" y="22"/>
                    </a:lnTo>
                    <a:lnTo>
                      <a:pt x="172" y="28"/>
                    </a:lnTo>
                    <a:lnTo>
                      <a:pt x="152" y="36"/>
                    </a:lnTo>
                    <a:lnTo>
                      <a:pt x="134" y="44"/>
                    </a:lnTo>
                    <a:lnTo>
                      <a:pt x="116" y="56"/>
                    </a:lnTo>
                    <a:lnTo>
                      <a:pt x="98" y="68"/>
                    </a:lnTo>
                    <a:lnTo>
                      <a:pt x="82" y="82"/>
                    </a:lnTo>
                    <a:lnTo>
                      <a:pt x="68" y="98"/>
                    </a:lnTo>
                    <a:lnTo>
                      <a:pt x="56" y="116"/>
                    </a:lnTo>
                    <a:lnTo>
                      <a:pt x="44" y="134"/>
                    </a:lnTo>
                    <a:lnTo>
                      <a:pt x="34" y="152"/>
                    </a:lnTo>
                    <a:lnTo>
                      <a:pt x="28" y="174"/>
                    </a:lnTo>
                    <a:lnTo>
                      <a:pt x="22" y="194"/>
                    </a:lnTo>
                    <a:lnTo>
                      <a:pt x="18" y="216"/>
                    </a:lnTo>
                    <a:lnTo>
                      <a:pt x="18" y="238"/>
                    </a:lnTo>
                    <a:lnTo>
                      <a:pt x="18" y="238"/>
                    </a:lnTo>
                    <a:lnTo>
                      <a:pt x="18" y="262"/>
                    </a:lnTo>
                    <a:lnTo>
                      <a:pt x="22" y="284"/>
                    </a:lnTo>
                    <a:lnTo>
                      <a:pt x="28" y="304"/>
                    </a:lnTo>
                    <a:lnTo>
                      <a:pt x="34" y="324"/>
                    </a:lnTo>
                    <a:lnTo>
                      <a:pt x="44" y="344"/>
                    </a:lnTo>
                    <a:lnTo>
                      <a:pt x="56" y="362"/>
                    </a:lnTo>
                    <a:lnTo>
                      <a:pt x="68" y="380"/>
                    </a:lnTo>
                    <a:lnTo>
                      <a:pt x="82" y="394"/>
                    </a:lnTo>
                    <a:lnTo>
                      <a:pt x="98" y="410"/>
                    </a:lnTo>
                    <a:lnTo>
                      <a:pt x="116" y="422"/>
                    </a:lnTo>
                    <a:lnTo>
                      <a:pt x="134" y="432"/>
                    </a:lnTo>
                    <a:lnTo>
                      <a:pt x="152" y="442"/>
                    </a:lnTo>
                    <a:lnTo>
                      <a:pt x="172" y="450"/>
                    </a:lnTo>
                    <a:lnTo>
                      <a:pt x="194" y="456"/>
                    </a:lnTo>
                    <a:lnTo>
                      <a:pt x="216" y="458"/>
                    </a:lnTo>
                    <a:lnTo>
                      <a:pt x="238" y="460"/>
                    </a:lnTo>
                    <a:lnTo>
                      <a:pt x="238" y="460"/>
                    </a:lnTo>
                    <a:lnTo>
                      <a:pt x="262" y="458"/>
                    </a:lnTo>
                    <a:lnTo>
                      <a:pt x="282" y="456"/>
                    </a:lnTo>
                    <a:lnTo>
                      <a:pt x="304" y="450"/>
                    </a:lnTo>
                    <a:lnTo>
                      <a:pt x="324" y="442"/>
                    </a:lnTo>
                    <a:lnTo>
                      <a:pt x="344" y="432"/>
                    </a:lnTo>
                    <a:lnTo>
                      <a:pt x="362" y="422"/>
                    </a:lnTo>
                    <a:lnTo>
                      <a:pt x="378" y="410"/>
                    </a:lnTo>
                    <a:lnTo>
                      <a:pt x="394" y="394"/>
                    </a:lnTo>
                    <a:lnTo>
                      <a:pt x="408" y="380"/>
                    </a:lnTo>
                    <a:lnTo>
                      <a:pt x="422" y="362"/>
                    </a:lnTo>
                    <a:lnTo>
                      <a:pt x="432" y="344"/>
                    </a:lnTo>
                    <a:lnTo>
                      <a:pt x="442" y="324"/>
                    </a:lnTo>
                    <a:lnTo>
                      <a:pt x="450" y="304"/>
                    </a:lnTo>
                    <a:lnTo>
                      <a:pt x="454" y="284"/>
                    </a:lnTo>
                    <a:lnTo>
                      <a:pt x="458" y="262"/>
                    </a:lnTo>
                    <a:lnTo>
                      <a:pt x="460" y="238"/>
                    </a:lnTo>
                    <a:lnTo>
                      <a:pt x="460" y="238"/>
                    </a:lnTo>
                    <a:lnTo>
                      <a:pt x="458" y="216"/>
                    </a:lnTo>
                    <a:lnTo>
                      <a:pt x="454" y="194"/>
                    </a:lnTo>
                    <a:lnTo>
                      <a:pt x="450" y="174"/>
                    </a:lnTo>
                    <a:lnTo>
                      <a:pt x="442" y="152"/>
                    </a:lnTo>
                    <a:lnTo>
                      <a:pt x="432" y="134"/>
                    </a:lnTo>
                    <a:lnTo>
                      <a:pt x="422" y="116"/>
                    </a:lnTo>
                    <a:lnTo>
                      <a:pt x="408" y="98"/>
                    </a:lnTo>
                    <a:lnTo>
                      <a:pt x="394" y="82"/>
                    </a:lnTo>
                    <a:lnTo>
                      <a:pt x="378" y="68"/>
                    </a:lnTo>
                    <a:lnTo>
                      <a:pt x="362" y="56"/>
                    </a:lnTo>
                    <a:lnTo>
                      <a:pt x="344" y="44"/>
                    </a:lnTo>
                    <a:lnTo>
                      <a:pt x="324" y="36"/>
                    </a:lnTo>
                    <a:lnTo>
                      <a:pt x="304" y="28"/>
                    </a:lnTo>
                    <a:lnTo>
                      <a:pt x="282" y="22"/>
                    </a:lnTo>
                    <a:lnTo>
                      <a:pt x="262" y="18"/>
                    </a:lnTo>
                    <a:lnTo>
                      <a:pt x="238" y="18"/>
                    </a:lnTo>
                    <a:lnTo>
                      <a:pt x="2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7">
                <a:extLst>
                  <a:ext uri="{FF2B5EF4-FFF2-40B4-BE49-F238E27FC236}">
                    <a16:creationId xmlns:a16="http://schemas.microsoft.com/office/drawing/2014/main" id="{96C2F287-A197-4531-8431-879E95B1CD07}"/>
                  </a:ext>
                </a:extLst>
              </p:cNvPr>
              <p:cNvSpPr>
                <a:spLocks noEditPoints="1"/>
              </p:cNvSpPr>
              <p:nvPr/>
            </p:nvSpPr>
            <p:spPr bwMode="auto">
              <a:xfrm>
                <a:off x="2178" y="1919"/>
                <a:ext cx="88" cy="88"/>
              </a:xfrm>
              <a:custGeom>
                <a:avLst/>
                <a:gdLst>
                  <a:gd name="T0" fmla="*/ 44 w 88"/>
                  <a:gd name="T1" fmla="*/ 88 h 88"/>
                  <a:gd name="T2" fmla="*/ 44 w 88"/>
                  <a:gd name="T3" fmla="*/ 88 h 88"/>
                  <a:gd name="T4" fmla="*/ 36 w 88"/>
                  <a:gd name="T5" fmla="*/ 88 h 88"/>
                  <a:gd name="T6" fmla="*/ 28 w 88"/>
                  <a:gd name="T7" fmla="*/ 86 h 88"/>
                  <a:gd name="T8" fmla="*/ 20 w 88"/>
                  <a:gd name="T9" fmla="*/ 82 h 88"/>
                  <a:gd name="T10" fmla="*/ 14 w 88"/>
                  <a:gd name="T11" fmla="*/ 76 h 88"/>
                  <a:gd name="T12" fmla="*/ 8 w 88"/>
                  <a:gd name="T13" fmla="*/ 70 h 88"/>
                  <a:gd name="T14" fmla="*/ 4 w 88"/>
                  <a:gd name="T15" fmla="*/ 62 h 88"/>
                  <a:gd name="T16" fmla="*/ 2 w 88"/>
                  <a:gd name="T17" fmla="*/ 54 h 88"/>
                  <a:gd name="T18" fmla="*/ 0 w 88"/>
                  <a:gd name="T19" fmla="*/ 44 h 88"/>
                  <a:gd name="T20" fmla="*/ 0 w 88"/>
                  <a:gd name="T21" fmla="*/ 44 h 88"/>
                  <a:gd name="T22" fmla="*/ 2 w 88"/>
                  <a:gd name="T23" fmla="*/ 36 h 88"/>
                  <a:gd name="T24" fmla="*/ 4 w 88"/>
                  <a:gd name="T25" fmla="*/ 28 h 88"/>
                  <a:gd name="T26" fmla="*/ 8 w 88"/>
                  <a:gd name="T27" fmla="*/ 20 h 88"/>
                  <a:gd name="T28" fmla="*/ 14 w 88"/>
                  <a:gd name="T29" fmla="*/ 14 h 88"/>
                  <a:gd name="T30" fmla="*/ 20 w 88"/>
                  <a:gd name="T31" fmla="*/ 8 h 88"/>
                  <a:gd name="T32" fmla="*/ 28 w 88"/>
                  <a:gd name="T33" fmla="*/ 4 h 88"/>
                  <a:gd name="T34" fmla="*/ 36 w 88"/>
                  <a:gd name="T35" fmla="*/ 2 h 88"/>
                  <a:gd name="T36" fmla="*/ 44 w 88"/>
                  <a:gd name="T37" fmla="*/ 0 h 88"/>
                  <a:gd name="T38" fmla="*/ 44 w 88"/>
                  <a:gd name="T39" fmla="*/ 0 h 88"/>
                  <a:gd name="T40" fmla="*/ 54 w 88"/>
                  <a:gd name="T41" fmla="*/ 2 h 88"/>
                  <a:gd name="T42" fmla="*/ 62 w 88"/>
                  <a:gd name="T43" fmla="*/ 4 h 88"/>
                  <a:gd name="T44" fmla="*/ 70 w 88"/>
                  <a:gd name="T45" fmla="*/ 8 h 88"/>
                  <a:gd name="T46" fmla="*/ 76 w 88"/>
                  <a:gd name="T47" fmla="*/ 14 h 88"/>
                  <a:gd name="T48" fmla="*/ 82 w 88"/>
                  <a:gd name="T49" fmla="*/ 20 h 88"/>
                  <a:gd name="T50" fmla="*/ 86 w 88"/>
                  <a:gd name="T51" fmla="*/ 28 h 88"/>
                  <a:gd name="T52" fmla="*/ 88 w 88"/>
                  <a:gd name="T53" fmla="*/ 36 h 88"/>
                  <a:gd name="T54" fmla="*/ 88 w 88"/>
                  <a:gd name="T55" fmla="*/ 44 h 88"/>
                  <a:gd name="T56" fmla="*/ 88 w 88"/>
                  <a:gd name="T57" fmla="*/ 44 h 88"/>
                  <a:gd name="T58" fmla="*/ 88 w 88"/>
                  <a:gd name="T59" fmla="*/ 54 h 88"/>
                  <a:gd name="T60" fmla="*/ 86 w 88"/>
                  <a:gd name="T61" fmla="*/ 62 h 88"/>
                  <a:gd name="T62" fmla="*/ 82 w 88"/>
                  <a:gd name="T63" fmla="*/ 70 h 88"/>
                  <a:gd name="T64" fmla="*/ 76 w 88"/>
                  <a:gd name="T65" fmla="*/ 76 h 88"/>
                  <a:gd name="T66" fmla="*/ 70 w 88"/>
                  <a:gd name="T67" fmla="*/ 82 h 88"/>
                  <a:gd name="T68" fmla="*/ 62 w 88"/>
                  <a:gd name="T69" fmla="*/ 86 h 88"/>
                  <a:gd name="T70" fmla="*/ 54 w 88"/>
                  <a:gd name="T71" fmla="*/ 88 h 88"/>
                  <a:gd name="T72" fmla="*/ 44 w 88"/>
                  <a:gd name="T73" fmla="*/ 88 h 88"/>
                  <a:gd name="T74" fmla="*/ 44 w 88"/>
                  <a:gd name="T75" fmla="*/ 88 h 88"/>
                  <a:gd name="T76" fmla="*/ 44 w 88"/>
                  <a:gd name="T77" fmla="*/ 18 h 88"/>
                  <a:gd name="T78" fmla="*/ 44 w 88"/>
                  <a:gd name="T79" fmla="*/ 18 h 88"/>
                  <a:gd name="T80" fmla="*/ 34 w 88"/>
                  <a:gd name="T81" fmla="*/ 20 h 88"/>
                  <a:gd name="T82" fmla="*/ 26 w 88"/>
                  <a:gd name="T83" fmla="*/ 26 h 88"/>
                  <a:gd name="T84" fmla="*/ 20 w 88"/>
                  <a:gd name="T85" fmla="*/ 34 h 88"/>
                  <a:gd name="T86" fmla="*/ 18 w 88"/>
                  <a:gd name="T87" fmla="*/ 44 h 88"/>
                  <a:gd name="T88" fmla="*/ 18 w 88"/>
                  <a:gd name="T89" fmla="*/ 44 h 88"/>
                  <a:gd name="T90" fmla="*/ 20 w 88"/>
                  <a:gd name="T91" fmla="*/ 54 h 88"/>
                  <a:gd name="T92" fmla="*/ 26 w 88"/>
                  <a:gd name="T93" fmla="*/ 64 h 88"/>
                  <a:gd name="T94" fmla="*/ 34 w 88"/>
                  <a:gd name="T95" fmla="*/ 68 h 88"/>
                  <a:gd name="T96" fmla="*/ 44 w 88"/>
                  <a:gd name="T97" fmla="*/ 70 h 88"/>
                  <a:gd name="T98" fmla="*/ 44 w 88"/>
                  <a:gd name="T99" fmla="*/ 70 h 88"/>
                  <a:gd name="T100" fmla="*/ 54 w 88"/>
                  <a:gd name="T101" fmla="*/ 68 h 88"/>
                  <a:gd name="T102" fmla="*/ 64 w 88"/>
                  <a:gd name="T103" fmla="*/ 64 h 88"/>
                  <a:gd name="T104" fmla="*/ 68 w 88"/>
                  <a:gd name="T105" fmla="*/ 54 h 88"/>
                  <a:gd name="T106" fmla="*/ 70 w 88"/>
                  <a:gd name="T107" fmla="*/ 44 h 88"/>
                  <a:gd name="T108" fmla="*/ 70 w 88"/>
                  <a:gd name="T109" fmla="*/ 44 h 88"/>
                  <a:gd name="T110" fmla="*/ 68 w 88"/>
                  <a:gd name="T111" fmla="*/ 34 h 88"/>
                  <a:gd name="T112" fmla="*/ 64 w 88"/>
                  <a:gd name="T113" fmla="*/ 26 h 88"/>
                  <a:gd name="T114" fmla="*/ 54 w 88"/>
                  <a:gd name="T115" fmla="*/ 20 h 88"/>
                  <a:gd name="T116" fmla="*/ 44 w 88"/>
                  <a:gd name="T117" fmla="*/ 18 h 88"/>
                  <a:gd name="T118" fmla="*/ 44 w 88"/>
                  <a:gd name="T119" fmla="*/ 1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 h="88">
                    <a:moveTo>
                      <a:pt x="44" y="88"/>
                    </a:moveTo>
                    <a:lnTo>
                      <a:pt x="44" y="88"/>
                    </a:lnTo>
                    <a:lnTo>
                      <a:pt x="36" y="88"/>
                    </a:lnTo>
                    <a:lnTo>
                      <a:pt x="28" y="86"/>
                    </a:lnTo>
                    <a:lnTo>
                      <a:pt x="20" y="82"/>
                    </a:lnTo>
                    <a:lnTo>
                      <a:pt x="14" y="76"/>
                    </a:lnTo>
                    <a:lnTo>
                      <a:pt x="8" y="70"/>
                    </a:lnTo>
                    <a:lnTo>
                      <a:pt x="4" y="62"/>
                    </a:lnTo>
                    <a:lnTo>
                      <a:pt x="2" y="54"/>
                    </a:lnTo>
                    <a:lnTo>
                      <a:pt x="0" y="44"/>
                    </a:lnTo>
                    <a:lnTo>
                      <a:pt x="0" y="44"/>
                    </a:lnTo>
                    <a:lnTo>
                      <a:pt x="2" y="36"/>
                    </a:lnTo>
                    <a:lnTo>
                      <a:pt x="4" y="28"/>
                    </a:lnTo>
                    <a:lnTo>
                      <a:pt x="8" y="20"/>
                    </a:lnTo>
                    <a:lnTo>
                      <a:pt x="14" y="14"/>
                    </a:lnTo>
                    <a:lnTo>
                      <a:pt x="20" y="8"/>
                    </a:lnTo>
                    <a:lnTo>
                      <a:pt x="28" y="4"/>
                    </a:lnTo>
                    <a:lnTo>
                      <a:pt x="36" y="2"/>
                    </a:lnTo>
                    <a:lnTo>
                      <a:pt x="44" y="0"/>
                    </a:lnTo>
                    <a:lnTo>
                      <a:pt x="44" y="0"/>
                    </a:lnTo>
                    <a:lnTo>
                      <a:pt x="54" y="2"/>
                    </a:lnTo>
                    <a:lnTo>
                      <a:pt x="62" y="4"/>
                    </a:lnTo>
                    <a:lnTo>
                      <a:pt x="70" y="8"/>
                    </a:lnTo>
                    <a:lnTo>
                      <a:pt x="76" y="14"/>
                    </a:lnTo>
                    <a:lnTo>
                      <a:pt x="82" y="20"/>
                    </a:lnTo>
                    <a:lnTo>
                      <a:pt x="86" y="28"/>
                    </a:lnTo>
                    <a:lnTo>
                      <a:pt x="88" y="36"/>
                    </a:lnTo>
                    <a:lnTo>
                      <a:pt x="88" y="44"/>
                    </a:lnTo>
                    <a:lnTo>
                      <a:pt x="88" y="44"/>
                    </a:lnTo>
                    <a:lnTo>
                      <a:pt x="88" y="54"/>
                    </a:lnTo>
                    <a:lnTo>
                      <a:pt x="86" y="62"/>
                    </a:lnTo>
                    <a:lnTo>
                      <a:pt x="82" y="70"/>
                    </a:lnTo>
                    <a:lnTo>
                      <a:pt x="76" y="76"/>
                    </a:lnTo>
                    <a:lnTo>
                      <a:pt x="70" y="82"/>
                    </a:lnTo>
                    <a:lnTo>
                      <a:pt x="62" y="86"/>
                    </a:lnTo>
                    <a:lnTo>
                      <a:pt x="54" y="88"/>
                    </a:lnTo>
                    <a:lnTo>
                      <a:pt x="44" y="88"/>
                    </a:lnTo>
                    <a:lnTo>
                      <a:pt x="44" y="88"/>
                    </a:lnTo>
                    <a:close/>
                    <a:moveTo>
                      <a:pt x="44" y="18"/>
                    </a:moveTo>
                    <a:lnTo>
                      <a:pt x="44" y="18"/>
                    </a:lnTo>
                    <a:lnTo>
                      <a:pt x="34" y="20"/>
                    </a:lnTo>
                    <a:lnTo>
                      <a:pt x="26" y="26"/>
                    </a:lnTo>
                    <a:lnTo>
                      <a:pt x="20" y="34"/>
                    </a:lnTo>
                    <a:lnTo>
                      <a:pt x="18" y="44"/>
                    </a:lnTo>
                    <a:lnTo>
                      <a:pt x="18" y="44"/>
                    </a:lnTo>
                    <a:lnTo>
                      <a:pt x="20" y="54"/>
                    </a:lnTo>
                    <a:lnTo>
                      <a:pt x="26" y="64"/>
                    </a:lnTo>
                    <a:lnTo>
                      <a:pt x="34" y="68"/>
                    </a:lnTo>
                    <a:lnTo>
                      <a:pt x="44" y="70"/>
                    </a:lnTo>
                    <a:lnTo>
                      <a:pt x="44" y="70"/>
                    </a:lnTo>
                    <a:lnTo>
                      <a:pt x="54" y="68"/>
                    </a:lnTo>
                    <a:lnTo>
                      <a:pt x="64" y="64"/>
                    </a:lnTo>
                    <a:lnTo>
                      <a:pt x="68" y="54"/>
                    </a:lnTo>
                    <a:lnTo>
                      <a:pt x="70" y="44"/>
                    </a:lnTo>
                    <a:lnTo>
                      <a:pt x="70" y="44"/>
                    </a:lnTo>
                    <a:lnTo>
                      <a:pt x="68" y="34"/>
                    </a:lnTo>
                    <a:lnTo>
                      <a:pt x="64" y="26"/>
                    </a:lnTo>
                    <a:lnTo>
                      <a:pt x="54" y="20"/>
                    </a:lnTo>
                    <a:lnTo>
                      <a:pt x="44" y="18"/>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8">
                <a:extLst>
                  <a:ext uri="{FF2B5EF4-FFF2-40B4-BE49-F238E27FC236}">
                    <a16:creationId xmlns:a16="http://schemas.microsoft.com/office/drawing/2014/main" id="{473F8D66-2F63-4185-B50E-882147C7F8C2}"/>
                  </a:ext>
                </a:extLst>
              </p:cNvPr>
              <p:cNvSpPr>
                <a:spLocks noEditPoints="1"/>
              </p:cNvSpPr>
              <p:nvPr/>
            </p:nvSpPr>
            <p:spPr bwMode="auto">
              <a:xfrm>
                <a:off x="2178" y="2575"/>
                <a:ext cx="88" cy="90"/>
              </a:xfrm>
              <a:custGeom>
                <a:avLst/>
                <a:gdLst>
                  <a:gd name="T0" fmla="*/ 44 w 88"/>
                  <a:gd name="T1" fmla="*/ 90 h 90"/>
                  <a:gd name="T2" fmla="*/ 44 w 88"/>
                  <a:gd name="T3" fmla="*/ 90 h 90"/>
                  <a:gd name="T4" fmla="*/ 36 w 88"/>
                  <a:gd name="T5" fmla="*/ 88 h 90"/>
                  <a:gd name="T6" fmla="*/ 28 w 88"/>
                  <a:gd name="T7" fmla="*/ 86 h 90"/>
                  <a:gd name="T8" fmla="*/ 20 w 88"/>
                  <a:gd name="T9" fmla="*/ 82 h 90"/>
                  <a:gd name="T10" fmla="*/ 14 w 88"/>
                  <a:gd name="T11" fmla="*/ 76 h 90"/>
                  <a:gd name="T12" fmla="*/ 8 w 88"/>
                  <a:gd name="T13" fmla="*/ 70 h 90"/>
                  <a:gd name="T14" fmla="*/ 4 w 88"/>
                  <a:gd name="T15" fmla="*/ 62 h 90"/>
                  <a:gd name="T16" fmla="*/ 2 w 88"/>
                  <a:gd name="T17" fmla="*/ 54 h 90"/>
                  <a:gd name="T18" fmla="*/ 0 w 88"/>
                  <a:gd name="T19" fmla="*/ 44 h 90"/>
                  <a:gd name="T20" fmla="*/ 0 w 88"/>
                  <a:gd name="T21" fmla="*/ 44 h 90"/>
                  <a:gd name="T22" fmla="*/ 2 w 88"/>
                  <a:gd name="T23" fmla="*/ 36 h 90"/>
                  <a:gd name="T24" fmla="*/ 4 w 88"/>
                  <a:gd name="T25" fmla="*/ 28 h 90"/>
                  <a:gd name="T26" fmla="*/ 8 w 88"/>
                  <a:gd name="T27" fmla="*/ 20 h 90"/>
                  <a:gd name="T28" fmla="*/ 14 w 88"/>
                  <a:gd name="T29" fmla="*/ 14 h 90"/>
                  <a:gd name="T30" fmla="*/ 20 w 88"/>
                  <a:gd name="T31" fmla="*/ 8 h 90"/>
                  <a:gd name="T32" fmla="*/ 28 w 88"/>
                  <a:gd name="T33" fmla="*/ 4 h 90"/>
                  <a:gd name="T34" fmla="*/ 36 w 88"/>
                  <a:gd name="T35" fmla="*/ 2 h 90"/>
                  <a:gd name="T36" fmla="*/ 44 w 88"/>
                  <a:gd name="T37" fmla="*/ 0 h 90"/>
                  <a:gd name="T38" fmla="*/ 44 w 88"/>
                  <a:gd name="T39" fmla="*/ 0 h 90"/>
                  <a:gd name="T40" fmla="*/ 54 w 88"/>
                  <a:gd name="T41" fmla="*/ 2 h 90"/>
                  <a:gd name="T42" fmla="*/ 62 w 88"/>
                  <a:gd name="T43" fmla="*/ 4 h 90"/>
                  <a:gd name="T44" fmla="*/ 70 w 88"/>
                  <a:gd name="T45" fmla="*/ 8 h 90"/>
                  <a:gd name="T46" fmla="*/ 76 w 88"/>
                  <a:gd name="T47" fmla="*/ 14 h 90"/>
                  <a:gd name="T48" fmla="*/ 82 w 88"/>
                  <a:gd name="T49" fmla="*/ 20 h 90"/>
                  <a:gd name="T50" fmla="*/ 86 w 88"/>
                  <a:gd name="T51" fmla="*/ 28 h 90"/>
                  <a:gd name="T52" fmla="*/ 88 w 88"/>
                  <a:gd name="T53" fmla="*/ 36 h 90"/>
                  <a:gd name="T54" fmla="*/ 88 w 88"/>
                  <a:gd name="T55" fmla="*/ 44 h 90"/>
                  <a:gd name="T56" fmla="*/ 88 w 88"/>
                  <a:gd name="T57" fmla="*/ 44 h 90"/>
                  <a:gd name="T58" fmla="*/ 88 w 88"/>
                  <a:gd name="T59" fmla="*/ 54 h 90"/>
                  <a:gd name="T60" fmla="*/ 86 w 88"/>
                  <a:gd name="T61" fmla="*/ 62 h 90"/>
                  <a:gd name="T62" fmla="*/ 82 w 88"/>
                  <a:gd name="T63" fmla="*/ 70 h 90"/>
                  <a:gd name="T64" fmla="*/ 76 w 88"/>
                  <a:gd name="T65" fmla="*/ 76 h 90"/>
                  <a:gd name="T66" fmla="*/ 70 w 88"/>
                  <a:gd name="T67" fmla="*/ 82 h 90"/>
                  <a:gd name="T68" fmla="*/ 62 w 88"/>
                  <a:gd name="T69" fmla="*/ 86 h 90"/>
                  <a:gd name="T70" fmla="*/ 54 w 88"/>
                  <a:gd name="T71" fmla="*/ 88 h 90"/>
                  <a:gd name="T72" fmla="*/ 44 w 88"/>
                  <a:gd name="T73" fmla="*/ 90 h 90"/>
                  <a:gd name="T74" fmla="*/ 44 w 88"/>
                  <a:gd name="T75" fmla="*/ 90 h 90"/>
                  <a:gd name="T76" fmla="*/ 44 w 88"/>
                  <a:gd name="T77" fmla="*/ 18 h 90"/>
                  <a:gd name="T78" fmla="*/ 44 w 88"/>
                  <a:gd name="T79" fmla="*/ 18 h 90"/>
                  <a:gd name="T80" fmla="*/ 34 w 88"/>
                  <a:gd name="T81" fmla="*/ 20 h 90"/>
                  <a:gd name="T82" fmla="*/ 26 w 88"/>
                  <a:gd name="T83" fmla="*/ 26 h 90"/>
                  <a:gd name="T84" fmla="*/ 20 w 88"/>
                  <a:gd name="T85" fmla="*/ 34 h 90"/>
                  <a:gd name="T86" fmla="*/ 18 w 88"/>
                  <a:gd name="T87" fmla="*/ 44 h 90"/>
                  <a:gd name="T88" fmla="*/ 18 w 88"/>
                  <a:gd name="T89" fmla="*/ 44 h 90"/>
                  <a:gd name="T90" fmla="*/ 20 w 88"/>
                  <a:gd name="T91" fmla="*/ 56 h 90"/>
                  <a:gd name="T92" fmla="*/ 26 w 88"/>
                  <a:gd name="T93" fmla="*/ 64 h 90"/>
                  <a:gd name="T94" fmla="*/ 34 w 88"/>
                  <a:gd name="T95" fmla="*/ 70 h 90"/>
                  <a:gd name="T96" fmla="*/ 44 w 88"/>
                  <a:gd name="T97" fmla="*/ 72 h 90"/>
                  <a:gd name="T98" fmla="*/ 44 w 88"/>
                  <a:gd name="T99" fmla="*/ 72 h 90"/>
                  <a:gd name="T100" fmla="*/ 54 w 88"/>
                  <a:gd name="T101" fmla="*/ 70 h 90"/>
                  <a:gd name="T102" fmla="*/ 64 w 88"/>
                  <a:gd name="T103" fmla="*/ 64 h 90"/>
                  <a:gd name="T104" fmla="*/ 68 w 88"/>
                  <a:gd name="T105" fmla="*/ 56 h 90"/>
                  <a:gd name="T106" fmla="*/ 70 w 88"/>
                  <a:gd name="T107" fmla="*/ 44 h 90"/>
                  <a:gd name="T108" fmla="*/ 70 w 88"/>
                  <a:gd name="T109" fmla="*/ 44 h 90"/>
                  <a:gd name="T110" fmla="*/ 68 w 88"/>
                  <a:gd name="T111" fmla="*/ 34 h 90"/>
                  <a:gd name="T112" fmla="*/ 64 w 88"/>
                  <a:gd name="T113" fmla="*/ 26 h 90"/>
                  <a:gd name="T114" fmla="*/ 54 w 88"/>
                  <a:gd name="T115" fmla="*/ 20 h 90"/>
                  <a:gd name="T116" fmla="*/ 44 w 88"/>
                  <a:gd name="T117" fmla="*/ 18 h 90"/>
                  <a:gd name="T118" fmla="*/ 44 w 88"/>
                  <a:gd name="T119"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 h="90">
                    <a:moveTo>
                      <a:pt x="44" y="90"/>
                    </a:moveTo>
                    <a:lnTo>
                      <a:pt x="44" y="90"/>
                    </a:lnTo>
                    <a:lnTo>
                      <a:pt x="36" y="88"/>
                    </a:lnTo>
                    <a:lnTo>
                      <a:pt x="28" y="86"/>
                    </a:lnTo>
                    <a:lnTo>
                      <a:pt x="20" y="82"/>
                    </a:lnTo>
                    <a:lnTo>
                      <a:pt x="14" y="76"/>
                    </a:lnTo>
                    <a:lnTo>
                      <a:pt x="8" y="70"/>
                    </a:lnTo>
                    <a:lnTo>
                      <a:pt x="4" y="62"/>
                    </a:lnTo>
                    <a:lnTo>
                      <a:pt x="2" y="54"/>
                    </a:lnTo>
                    <a:lnTo>
                      <a:pt x="0" y="44"/>
                    </a:lnTo>
                    <a:lnTo>
                      <a:pt x="0" y="44"/>
                    </a:lnTo>
                    <a:lnTo>
                      <a:pt x="2" y="36"/>
                    </a:lnTo>
                    <a:lnTo>
                      <a:pt x="4" y="28"/>
                    </a:lnTo>
                    <a:lnTo>
                      <a:pt x="8" y="20"/>
                    </a:lnTo>
                    <a:lnTo>
                      <a:pt x="14" y="14"/>
                    </a:lnTo>
                    <a:lnTo>
                      <a:pt x="20" y="8"/>
                    </a:lnTo>
                    <a:lnTo>
                      <a:pt x="28" y="4"/>
                    </a:lnTo>
                    <a:lnTo>
                      <a:pt x="36" y="2"/>
                    </a:lnTo>
                    <a:lnTo>
                      <a:pt x="44" y="0"/>
                    </a:lnTo>
                    <a:lnTo>
                      <a:pt x="44" y="0"/>
                    </a:lnTo>
                    <a:lnTo>
                      <a:pt x="54" y="2"/>
                    </a:lnTo>
                    <a:lnTo>
                      <a:pt x="62" y="4"/>
                    </a:lnTo>
                    <a:lnTo>
                      <a:pt x="70" y="8"/>
                    </a:lnTo>
                    <a:lnTo>
                      <a:pt x="76" y="14"/>
                    </a:lnTo>
                    <a:lnTo>
                      <a:pt x="82" y="20"/>
                    </a:lnTo>
                    <a:lnTo>
                      <a:pt x="86" y="28"/>
                    </a:lnTo>
                    <a:lnTo>
                      <a:pt x="88" y="36"/>
                    </a:lnTo>
                    <a:lnTo>
                      <a:pt x="88" y="44"/>
                    </a:lnTo>
                    <a:lnTo>
                      <a:pt x="88" y="44"/>
                    </a:lnTo>
                    <a:lnTo>
                      <a:pt x="88" y="54"/>
                    </a:lnTo>
                    <a:lnTo>
                      <a:pt x="86" y="62"/>
                    </a:lnTo>
                    <a:lnTo>
                      <a:pt x="82" y="70"/>
                    </a:lnTo>
                    <a:lnTo>
                      <a:pt x="76" y="76"/>
                    </a:lnTo>
                    <a:lnTo>
                      <a:pt x="70" y="82"/>
                    </a:lnTo>
                    <a:lnTo>
                      <a:pt x="62" y="86"/>
                    </a:lnTo>
                    <a:lnTo>
                      <a:pt x="54" y="88"/>
                    </a:lnTo>
                    <a:lnTo>
                      <a:pt x="44" y="90"/>
                    </a:lnTo>
                    <a:lnTo>
                      <a:pt x="44" y="90"/>
                    </a:lnTo>
                    <a:close/>
                    <a:moveTo>
                      <a:pt x="44" y="18"/>
                    </a:moveTo>
                    <a:lnTo>
                      <a:pt x="44" y="18"/>
                    </a:lnTo>
                    <a:lnTo>
                      <a:pt x="34" y="20"/>
                    </a:lnTo>
                    <a:lnTo>
                      <a:pt x="26" y="26"/>
                    </a:lnTo>
                    <a:lnTo>
                      <a:pt x="20" y="34"/>
                    </a:lnTo>
                    <a:lnTo>
                      <a:pt x="18" y="44"/>
                    </a:lnTo>
                    <a:lnTo>
                      <a:pt x="18" y="44"/>
                    </a:lnTo>
                    <a:lnTo>
                      <a:pt x="20" y="56"/>
                    </a:lnTo>
                    <a:lnTo>
                      <a:pt x="26" y="64"/>
                    </a:lnTo>
                    <a:lnTo>
                      <a:pt x="34" y="70"/>
                    </a:lnTo>
                    <a:lnTo>
                      <a:pt x="44" y="72"/>
                    </a:lnTo>
                    <a:lnTo>
                      <a:pt x="44" y="72"/>
                    </a:lnTo>
                    <a:lnTo>
                      <a:pt x="54" y="70"/>
                    </a:lnTo>
                    <a:lnTo>
                      <a:pt x="64" y="64"/>
                    </a:lnTo>
                    <a:lnTo>
                      <a:pt x="68" y="56"/>
                    </a:lnTo>
                    <a:lnTo>
                      <a:pt x="70" y="44"/>
                    </a:lnTo>
                    <a:lnTo>
                      <a:pt x="70" y="44"/>
                    </a:lnTo>
                    <a:lnTo>
                      <a:pt x="68" y="34"/>
                    </a:lnTo>
                    <a:lnTo>
                      <a:pt x="64" y="26"/>
                    </a:lnTo>
                    <a:lnTo>
                      <a:pt x="54" y="20"/>
                    </a:lnTo>
                    <a:lnTo>
                      <a:pt x="44" y="18"/>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9">
                <a:extLst>
                  <a:ext uri="{FF2B5EF4-FFF2-40B4-BE49-F238E27FC236}">
                    <a16:creationId xmlns:a16="http://schemas.microsoft.com/office/drawing/2014/main" id="{3FA8A8DB-9FAC-4DDF-ABE0-E48B19CE0678}"/>
                  </a:ext>
                </a:extLst>
              </p:cNvPr>
              <p:cNvSpPr>
                <a:spLocks noEditPoints="1"/>
              </p:cNvSpPr>
              <p:nvPr/>
            </p:nvSpPr>
            <p:spPr bwMode="auto">
              <a:xfrm>
                <a:off x="2460" y="2073"/>
                <a:ext cx="90" cy="88"/>
              </a:xfrm>
              <a:custGeom>
                <a:avLst/>
                <a:gdLst>
                  <a:gd name="T0" fmla="*/ 44 w 90"/>
                  <a:gd name="T1" fmla="*/ 88 h 88"/>
                  <a:gd name="T2" fmla="*/ 44 w 90"/>
                  <a:gd name="T3" fmla="*/ 88 h 88"/>
                  <a:gd name="T4" fmla="*/ 36 w 90"/>
                  <a:gd name="T5" fmla="*/ 88 h 88"/>
                  <a:gd name="T6" fmla="*/ 28 w 90"/>
                  <a:gd name="T7" fmla="*/ 84 h 88"/>
                  <a:gd name="T8" fmla="*/ 20 w 90"/>
                  <a:gd name="T9" fmla="*/ 80 h 88"/>
                  <a:gd name="T10" fmla="*/ 14 w 90"/>
                  <a:gd name="T11" fmla="*/ 76 h 88"/>
                  <a:gd name="T12" fmla="*/ 8 w 90"/>
                  <a:gd name="T13" fmla="*/ 68 h 88"/>
                  <a:gd name="T14" fmla="*/ 4 w 90"/>
                  <a:gd name="T15" fmla="*/ 62 h 88"/>
                  <a:gd name="T16" fmla="*/ 2 w 90"/>
                  <a:gd name="T17" fmla="*/ 54 h 88"/>
                  <a:gd name="T18" fmla="*/ 0 w 90"/>
                  <a:gd name="T19" fmla="*/ 44 h 88"/>
                  <a:gd name="T20" fmla="*/ 0 w 90"/>
                  <a:gd name="T21" fmla="*/ 44 h 88"/>
                  <a:gd name="T22" fmla="*/ 2 w 90"/>
                  <a:gd name="T23" fmla="*/ 36 h 88"/>
                  <a:gd name="T24" fmla="*/ 4 w 90"/>
                  <a:gd name="T25" fmla="*/ 26 h 88"/>
                  <a:gd name="T26" fmla="*/ 8 w 90"/>
                  <a:gd name="T27" fmla="*/ 20 h 88"/>
                  <a:gd name="T28" fmla="*/ 14 w 90"/>
                  <a:gd name="T29" fmla="*/ 12 h 88"/>
                  <a:gd name="T30" fmla="*/ 20 w 90"/>
                  <a:gd name="T31" fmla="*/ 8 h 88"/>
                  <a:gd name="T32" fmla="*/ 28 w 90"/>
                  <a:gd name="T33" fmla="*/ 4 h 88"/>
                  <a:gd name="T34" fmla="*/ 36 w 90"/>
                  <a:gd name="T35" fmla="*/ 0 h 88"/>
                  <a:gd name="T36" fmla="*/ 44 w 90"/>
                  <a:gd name="T37" fmla="*/ 0 h 88"/>
                  <a:gd name="T38" fmla="*/ 44 w 90"/>
                  <a:gd name="T39" fmla="*/ 0 h 88"/>
                  <a:gd name="T40" fmla="*/ 54 w 90"/>
                  <a:gd name="T41" fmla="*/ 0 h 88"/>
                  <a:gd name="T42" fmla="*/ 62 w 90"/>
                  <a:gd name="T43" fmla="*/ 4 h 88"/>
                  <a:gd name="T44" fmla="*/ 70 w 90"/>
                  <a:gd name="T45" fmla="*/ 8 h 88"/>
                  <a:gd name="T46" fmla="*/ 76 w 90"/>
                  <a:gd name="T47" fmla="*/ 12 h 88"/>
                  <a:gd name="T48" fmla="*/ 82 w 90"/>
                  <a:gd name="T49" fmla="*/ 20 h 88"/>
                  <a:gd name="T50" fmla="*/ 86 w 90"/>
                  <a:gd name="T51" fmla="*/ 26 h 88"/>
                  <a:gd name="T52" fmla="*/ 88 w 90"/>
                  <a:gd name="T53" fmla="*/ 36 h 88"/>
                  <a:gd name="T54" fmla="*/ 90 w 90"/>
                  <a:gd name="T55" fmla="*/ 44 h 88"/>
                  <a:gd name="T56" fmla="*/ 90 w 90"/>
                  <a:gd name="T57" fmla="*/ 44 h 88"/>
                  <a:gd name="T58" fmla="*/ 88 w 90"/>
                  <a:gd name="T59" fmla="*/ 54 h 88"/>
                  <a:gd name="T60" fmla="*/ 86 w 90"/>
                  <a:gd name="T61" fmla="*/ 62 h 88"/>
                  <a:gd name="T62" fmla="*/ 82 w 90"/>
                  <a:gd name="T63" fmla="*/ 68 h 88"/>
                  <a:gd name="T64" fmla="*/ 76 w 90"/>
                  <a:gd name="T65" fmla="*/ 76 h 88"/>
                  <a:gd name="T66" fmla="*/ 70 w 90"/>
                  <a:gd name="T67" fmla="*/ 80 h 88"/>
                  <a:gd name="T68" fmla="*/ 62 w 90"/>
                  <a:gd name="T69" fmla="*/ 84 h 88"/>
                  <a:gd name="T70" fmla="*/ 54 w 90"/>
                  <a:gd name="T71" fmla="*/ 88 h 88"/>
                  <a:gd name="T72" fmla="*/ 44 w 90"/>
                  <a:gd name="T73" fmla="*/ 88 h 88"/>
                  <a:gd name="T74" fmla="*/ 44 w 90"/>
                  <a:gd name="T75" fmla="*/ 88 h 88"/>
                  <a:gd name="T76" fmla="*/ 44 w 90"/>
                  <a:gd name="T77" fmla="*/ 18 h 88"/>
                  <a:gd name="T78" fmla="*/ 44 w 90"/>
                  <a:gd name="T79" fmla="*/ 18 h 88"/>
                  <a:gd name="T80" fmla="*/ 34 w 90"/>
                  <a:gd name="T81" fmla="*/ 20 h 88"/>
                  <a:gd name="T82" fmla="*/ 26 w 90"/>
                  <a:gd name="T83" fmla="*/ 26 h 88"/>
                  <a:gd name="T84" fmla="*/ 20 w 90"/>
                  <a:gd name="T85" fmla="*/ 34 h 88"/>
                  <a:gd name="T86" fmla="*/ 18 w 90"/>
                  <a:gd name="T87" fmla="*/ 44 h 88"/>
                  <a:gd name="T88" fmla="*/ 18 w 90"/>
                  <a:gd name="T89" fmla="*/ 44 h 88"/>
                  <a:gd name="T90" fmla="*/ 20 w 90"/>
                  <a:gd name="T91" fmla="*/ 54 h 88"/>
                  <a:gd name="T92" fmla="*/ 26 w 90"/>
                  <a:gd name="T93" fmla="*/ 62 h 88"/>
                  <a:gd name="T94" fmla="*/ 34 w 90"/>
                  <a:gd name="T95" fmla="*/ 68 h 88"/>
                  <a:gd name="T96" fmla="*/ 44 w 90"/>
                  <a:gd name="T97" fmla="*/ 70 h 88"/>
                  <a:gd name="T98" fmla="*/ 44 w 90"/>
                  <a:gd name="T99" fmla="*/ 70 h 88"/>
                  <a:gd name="T100" fmla="*/ 54 w 90"/>
                  <a:gd name="T101" fmla="*/ 68 h 88"/>
                  <a:gd name="T102" fmla="*/ 64 w 90"/>
                  <a:gd name="T103" fmla="*/ 62 h 88"/>
                  <a:gd name="T104" fmla="*/ 68 w 90"/>
                  <a:gd name="T105" fmla="*/ 54 h 88"/>
                  <a:gd name="T106" fmla="*/ 72 w 90"/>
                  <a:gd name="T107" fmla="*/ 44 h 88"/>
                  <a:gd name="T108" fmla="*/ 72 w 90"/>
                  <a:gd name="T109" fmla="*/ 44 h 88"/>
                  <a:gd name="T110" fmla="*/ 68 w 90"/>
                  <a:gd name="T111" fmla="*/ 34 h 88"/>
                  <a:gd name="T112" fmla="*/ 64 w 90"/>
                  <a:gd name="T113" fmla="*/ 26 h 88"/>
                  <a:gd name="T114" fmla="*/ 54 w 90"/>
                  <a:gd name="T115" fmla="*/ 20 h 88"/>
                  <a:gd name="T116" fmla="*/ 44 w 90"/>
                  <a:gd name="T117" fmla="*/ 18 h 88"/>
                  <a:gd name="T118" fmla="*/ 44 w 90"/>
                  <a:gd name="T119" fmla="*/ 1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0" h="88">
                    <a:moveTo>
                      <a:pt x="44" y="88"/>
                    </a:moveTo>
                    <a:lnTo>
                      <a:pt x="44" y="88"/>
                    </a:lnTo>
                    <a:lnTo>
                      <a:pt x="36" y="88"/>
                    </a:lnTo>
                    <a:lnTo>
                      <a:pt x="28" y="84"/>
                    </a:lnTo>
                    <a:lnTo>
                      <a:pt x="20" y="80"/>
                    </a:lnTo>
                    <a:lnTo>
                      <a:pt x="14" y="76"/>
                    </a:lnTo>
                    <a:lnTo>
                      <a:pt x="8" y="68"/>
                    </a:lnTo>
                    <a:lnTo>
                      <a:pt x="4" y="62"/>
                    </a:lnTo>
                    <a:lnTo>
                      <a:pt x="2" y="54"/>
                    </a:lnTo>
                    <a:lnTo>
                      <a:pt x="0" y="44"/>
                    </a:lnTo>
                    <a:lnTo>
                      <a:pt x="0" y="44"/>
                    </a:lnTo>
                    <a:lnTo>
                      <a:pt x="2" y="36"/>
                    </a:lnTo>
                    <a:lnTo>
                      <a:pt x="4" y="26"/>
                    </a:lnTo>
                    <a:lnTo>
                      <a:pt x="8" y="20"/>
                    </a:lnTo>
                    <a:lnTo>
                      <a:pt x="14" y="12"/>
                    </a:lnTo>
                    <a:lnTo>
                      <a:pt x="20" y="8"/>
                    </a:lnTo>
                    <a:lnTo>
                      <a:pt x="28" y="4"/>
                    </a:lnTo>
                    <a:lnTo>
                      <a:pt x="36" y="0"/>
                    </a:lnTo>
                    <a:lnTo>
                      <a:pt x="44" y="0"/>
                    </a:lnTo>
                    <a:lnTo>
                      <a:pt x="44" y="0"/>
                    </a:lnTo>
                    <a:lnTo>
                      <a:pt x="54" y="0"/>
                    </a:lnTo>
                    <a:lnTo>
                      <a:pt x="62" y="4"/>
                    </a:lnTo>
                    <a:lnTo>
                      <a:pt x="70" y="8"/>
                    </a:lnTo>
                    <a:lnTo>
                      <a:pt x="76" y="12"/>
                    </a:lnTo>
                    <a:lnTo>
                      <a:pt x="82" y="20"/>
                    </a:lnTo>
                    <a:lnTo>
                      <a:pt x="86" y="26"/>
                    </a:lnTo>
                    <a:lnTo>
                      <a:pt x="88" y="36"/>
                    </a:lnTo>
                    <a:lnTo>
                      <a:pt x="90" y="44"/>
                    </a:lnTo>
                    <a:lnTo>
                      <a:pt x="90" y="44"/>
                    </a:lnTo>
                    <a:lnTo>
                      <a:pt x="88" y="54"/>
                    </a:lnTo>
                    <a:lnTo>
                      <a:pt x="86" y="62"/>
                    </a:lnTo>
                    <a:lnTo>
                      <a:pt x="82" y="68"/>
                    </a:lnTo>
                    <a:lnTo>
                      <a:pt x="76" y="76"/>
                    </a:lnTo>
                    <a:lnTo>
                      <a:pt x="70" y="80"/>
                    </a:lnTo>
                    <a:lnTo>
                      <a:pt x="62" y="84"/>
                    </a:lnTo>
                    <a:lnTo>
                      <a:pt x="54" y="88"/>
                    </a:lnTo>
                    <a:lnTo>
                      <a:pt x="44" y="88"/>
                    </a:lnTo>
                    <a:lnTo>
                      <a:pt x="44" y="88"/>
                    </a:lnTo>
                    <a:close/>
                    <a:moveTo>
                      <a:pt x="44" y="18"/>
                    </a:moveTo>
                    <a:lnTo>
                      <a:pt x="44" y="18"/>
                    </a:lnTo>
                    <a:lnTo>
                      <a:pt x="34" y="20"/>
                    </a:lnTo>
                    <a:lnTo>
                      <a:pt x="26" y="26"/>
                    </a:lnTo>
                    <a:lnTo>
                      <a:pt x="20" y="34"/>
                    </a:lnTo>
                    <a:lnTo>
                      <a:pt x="18" y="44"/>
                    </a:lnTo>
                    <a:lnTo>
                      <a:pt x="18" y="44"/>
                    </a:lnTo>
                    <a:lnTo>
                      <a:pt x="20" y="54"/>
                    </a:lnTo>
                    <a:lnTo>
                      <a:pt x="26" y="62"/>
                    </a:lnTo>
                    <a:lnTo>
                      <a:pt x="34" y="68"/>
                    </a:lnTo>
                    <a:lnTo>
                      <a:pt x="44" y="70"/>
                    </a:lnTo>
                    <a:lnTo>
                      <a:pt x="44" y="70"/>
                    </a:lnTo>
                    <a:lnTo>
                      <a:pt x="54" y="68"/>
                    </a:lnTo>
                    <a:lnTo>
                      <a:pt x="64" y="62"/>
                    </a:lnTo>
                    <a:lnTo>
                      <a:pt x="68" y="54"/>
                    </a:lnTo>
                    <a:lnTo>
                      <a:pt x="72" y="44"/>
                    </a:lnTo>
                    <a:lnTo>
                      <a:pt x="72" y="44"/>
                    </a:lnTo>
                    <a:lnTo>
                      <a:pt x="68" y="34"/>
                    </a:lnTo>
                    <a:lnTo>
                      <a:pt x="64" y="26"/>
                    </a:lnTo>
                    <a:lnTo>
                      <a:pt x="54" y="20"/>
                    </a:lnTo>
                    <a:lnTo>
                      <a:pt x="44" y="18"/>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0">
                <a:extLst>
                  <a:ext uri="{FF2B5EF4-FFF2-40B4-BE49-F238E27FC236}">
                    <a16:creationId xmlns:a16="http://schemas.microsoft.com/office/drawing/2014/main" id="{1390B972-5ADA-451D-A53F-5B0E57B72B3F}"/>
                  </a:ext>
                </a:extLst>
              </p:cNvPr>
              <p:cNvSpPr>
                <a:spLocks noEditPoints="1"/>
              </p:cNvSpPr>
              <p:nvPr/>
            </p:nvSpPr>
            <p:spPr bwMode="auto">
              <a:xfrm>
                <a:off x="2460" y="2423"/>
                <a:ext cx="90" cy="88"/>
              </a:xfrm>
              <a:custGeom>
                <a:avLst/>
                <a:gdLst>
                  <a:gd name="T0" fmla="*/ 44 w 90"/>
                  <a:gd name="T1" fmla="*/ 88 h 88"/>
                  <a:gd name="T2" fmla="*/ 44 w 90"/>
                  <a:gd name="T3" fmla="*/ 88 h 88"/>
                  <a:gd name="T4" fmla="*/ 36 w 90"/>
                  <a:gd name="T5" fmla="*/ 86 h 88"/>
                  <a:gd name="T6" fmla="*/ 28 w 90"/>
                  <a:gd name="T7" fmla="*/ 84 h 88"/>
                  <a:gd name="T8" fmla="*/ 20 w 90"/>
                  <a:gd name="T9" fmla="*/ 80 h 88"/>
                  <a:gd name="T10" fmla="*/ 14 w 90"/>
                  <a:gd name="T11" fmla="*/ 74 h 88"/>
                  <a:gd name="T12" fmla="*/ 8 w 90"/>
                  <a:gd name="T13" fmla="*/ 68 h 88"/>
                  <a:gd name="T14" fmla="*/ 4 w 90"/>
                  <a:gd name="T15" fmla="*/ 60 h 88"/>
                  <a:gd name="T16" fmla="*/ 2 w 90"/>
                  <a:gd name="T17" fmla="*/ 52 h 88"/>
                  <a:gd name="T18" fmla="*/ 0 w 90"/>
                  <a:gd name="T19" fmla="*/ 44 h 88"/>
                  <a:gd name="T20" fmla="*/ 0 w 90"/>
                  <a:gd name="T21" fmla="*/ 44 h 88"/>
                  <a:gd name="T22" fmla="*/ 2 w 90"/>
                  <a:gd name="T23" fmla="*/ 34 h 88"/>
                  <a:gd name="T24" fmla="*/ 4 w 90"/>
                  <a:gd name="T25" fmla="*/ 26 h 88"/>
                  <a:gd name="T26" fmla="*/ 8 w 90"/>
                  <a:gd name="T27" fmla="*/ 18 h 88"/>
                  <a:gd name="T28" fmla="*/ 14 w 90"/>
                  <a:gd name="T29" fmla="*/ 12 h 88"/>
                  <a:gd name="T30" fmla="*/ 20 w 90"/>
                  <a:gd name="T31" fmla="*/ 6 h 88"/>
                  <a:gd name="T32" fmla="*/ 28 w 90"/>
                  <a:gd name="T33" fmla="*/ 2 h 88"/>
                  <a:gd name="T34" fmla="*/ 36 w 90"/>
                  <a:gd name="T35" fmla="*/ 0 h 88"/>
                  <a:gd name="T36" fmla="*/ 44 w 90"/>
                  <a:gd name="T37" fmla="*/ 0 h 88"/>
                  <a:gd name="T38" fmla="*/ 44 w 90"/>
                  <a:gd name="T39" fmla="*/ 0 h 88"/>
                  <a:gd name="T40" fmla="*/ 54 w 90"/>
                  <a:gd name="T41" fmla="*/ 0 h 88"/>
                  <a:gd name="T42" fmla="*/ 62 w 90"/>
                  <a:gd name="T43" fmla="*/ 2 h 88"/>
                  <a:gd name="T44" fmla="*/ 70 w 90"/>
                  <a:gd name="T45" fmla="*/ 6 h 88"/>
                  <a:gd name="T46" fmla="*/ 76 w 90"/>
                  <a:gd name="T47" fmla="*/ 12 h 88"/>
                  <a:gd name="T48" fmla="*/ 82 w 90"/>
                  <a:gd name="T49" fmla="*/ 18 h 88"/>
                  <a:gd name="T50" fmla="*/ 86 w 90"/>
                  <a:gd name="T51" fmla="*/ 26 h 88"/>
                  <a:gd name="T52" fmla="*/ 88 w 90"/>
                  <a:gd name="T53" fmla="*/ 34 h 88"/>
                  <a:gd name="T54" fmla="*/ 90 w 90"/>
                  <a:gd name="T55" fmla="*/ 44 h 88"/>
                  <a:gd name="T56" fmla="*/ 90 w 90"/>
                  <a:gd name="T57" fmla="*/ 44 h 88"/>
                  <a:gd name="T58" fmla="*/ 88 w 90"/>
                  <a:gd name="T59" fmla="*/ 52 h 88"/>
                  <a:gd name="T60" fmla="*/ 86 w 90"/>
                  <a:gd name="T61" fmla="*/ 60 h 88"/>
                  <a:gd name="T62" fmla="*/ 82 w 90"/>
                  <a:gd name="T63" fmla="*/ 68 h 88"/>
                  <a:gd name="T64" fmla="*/ 76 w 90"/>
                  <a:gd name="T65" fmla="*/ 74 h 88"/>
                  <a:gd name="T66" fmla="*/ 70 w 90"/>
                  <a:gd name="T67" fmla="*/ 80 h 88"/>
                  <a:gd name="T68" fmla="*/ 62 w 90"/>
                  <a:gd name="T69" fmla="*/ 84 h 88"/>
                  <a:gd name="T70" fmla="*/ 54 w 90"/>
                  <a:gd name="T71" fmla="*/ 86 h 88"/>
                  <a:gd name="T72" fmla="*/ 44 w 90"/>
                  <a:gd name="T73" fmla="*/ 88 h 88"/>
                  <a:gd name="T74" fmla="*/ 44 w 90"/>
                  <a:gd name="T75" fmla="*/ 88 h 88"/>
                  <a:gd name="T76" fmla="*/ 44 w 90"/>
                  <a:gd name="T77" fmla="*/ 18 h 88"/>
                  <a:gd name="T78" fmla="*/ 44 w 90"/>
                  <a:gd name="T79" fmla="*/ 18 h 88"/>
                  <a:gd name="T80" fmla="*/ 34 w 90"/>
                  <a:gd name="T81" fmla="*/ 20 h 88"/>
                  <a:gd name="T82" fmla="*/ 26 w 90"/>
                  <a:gd name="T83" fmla="*/ 24 h 88"/>
                  <a:gd name="T84" fmla="*/ 20 w 90"/>
                  <a:gd name="T85" fmla="*/ 34 h 88"/>
                  <a:gd name="T86" fmla="*/ 18 w 90"/>
                  <a:gd name="T87" fmla="*/ 44 h 88"/>
                  <a:gd name="T88" fmla="*/ 18 w 90"/>
                  <a:gd name="T89" fmla="*/ 44 h 88"/>
                  <a:gd name="T90" fmla="*/ 20 w 90"/>
                  <a:gd name="T91" fmla="*/ 54 h 88"/>
                  <a:gd name="T92" fmla="*/ 26 w 90"/>
                  <a:gd name="T93" fmla="*/ 62 h 88"/>
                  <a:gd name="T94" fmla="*/ 34 w 90"/>
                  <a:gd name="T95" fmla="*/ 68 h 88"/>
                  <a:gd name="T96" fmla="*/ 44 w 90"/>
                  <a:gd name="T97" fmla="*/ 70 h 88"/>
                  <a:gd name="T98" fmla="*/ 44 w 90"/>
                  <a:gd name="T99" fmla="*/ 70 h 88"/>
                  <a:gd name="T100" fmla="*/ 54 w 90"/>
                  <a:gd name="T101" fmla="*/ 68 h 88"/>
                  <a:gd name="T102" fmla="*/ 64 w 90"/>
                  <a:gd name="T103" fmla="*/ 62 h 88"/>
                  <a:gd name="T104" fmla="*/ 68 w 90"/>
                  <a:gd name="T105" fmla="*/ 54 h 88"/>
                  <a:gd name="T106" fmla="*/ 72 w 90"/>
                  <a:gd name="T107" fmla="*/ 44 h 88"/>
                  <a:gd name="T108" fmla="*/ 72 w 90"/>
                  <a:gd name="T109" fmla="*/ 44 h 88"/>
                  <a:gd name="T110" fmla="*/ 68 w 90"/>
                  <a:gd name="T111" fmla="*/ 34 h 88"/>
                  <a:gd name="T112" fmla="*/ 64 w 90"/>
                  <a:gd name="T113" fmla="*/ 24 h 88"/>
                  <a:gd name="T114" fmla="*/ 54 w 90"/>
                  <a:gd name="T115" fmla="*/ 20 h 88"/>
                  <a:gd name="T116" fmla="*/ 44 w 90"/>
                  <a:gd name="T117" fmla="*/ 18 h 88"/>
                  <a:gd name="T118" fmla="*/ 44 w 90"/>
                  <a:gd name="T119" fmla="*/ 1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0" h="88">
                    <a:moveTo>
                      <a:pt x="44" y="88"/>
                    </a:moveTo>
                    <a:lnTo>
                      <a:pt x="44" y="88"/>
                    </a:lnTo>
                    <a:lnTo>
                      <a:pt x="36" y="86"/>
                    </a:lnTo>
                    <a:lnTo>
                      <a:pt x="28" y="84"/>
                    </a:lnTo>
                    <a:lnTo>
                      <a:pt x="20" y="80"/>
                    </a:lnTo>
                    <a:lnTo>
                      <a:pt x="14" y="74"/>
                    </a:lnTo>
                    <a:lnTo>
                      <a:pt x="8" y="68"/>
                    </a:lnTo>
                    <a:lnTo>
                      <a:pt x="4" y="60"/>
                    </a:lnTo>
                    <a:lnTo>
                      <a:pt x="2" y="52"/>
                    </a:lnTo>
                    <a:lnTo>
                      <a:pt x="0" y="44"/>
                    </a:lnTo>
                    <a:lnTo>
                      <a:pt x="0" y="44"/>
                    </a:lnTo>
                    <a:lnTo>
                      <a:pt x="2" y="34"/>
                    </a:lnTo>
                    <a:lnTo>
                      <a:pt x="4" y="26"/>
                    </a:lnTo>
                    <a:lnTo>
                      <a:pt x="8" y="18"/>
                    </a:lnTo>
                    <a:lnTo>
                      <a:pt x="14" y="12"/>
                    </a:lnTo>
                    <a:lnTo>
                      <a:pt x="20" y="6"/>
                    </a:lnTo>
                    <a:lnTo>
                      <a:pt x="28" y="2"/>
                    </a:lnTo>
                    <a:lnTo>
                      <a:pt x="36" y="0"/>
                    </a:lnTo>
                    <a:lnTo>
                      <a:pt x="44" y="0"/>
                    </a:lnTo>
                    <a:lnTo>
                      <a:pt x="44" y="0"/>
                    </a:lnTo>
                    <a:lnTo>
                      <a:pt x="54" y="0"/>
                    </a:lnTo>
                    <a:lnTo>
                      <a:pt x="62" y="2"/>
                    </a:lnTo>
                    <a:lnTo>
                      <a:pt x="70" y="6"/>
                    </a:lnTo>
                    <a:lnTo>
                      <a:pt x="76" y="12"/>
                    </a:lnTo>
                    <a:lnTo>
                      <a:pt x="82" y="18"/>
                    </a:lnTo>
                    <a:lnTo>
                      <a:pt x="86" y="26"/>
                    </a:lnTo>
                    <a:lnTo>
                      <a:pt x="88" y="34"/>
                    </a:lnTo>
                    <a:lnTo>
                      <a:pt x="90" y="44"/>
                    </a:lnTo>
                    <a:lnTo>
                      <a:pt x="90" y="44"/>
                    </a:lnTo>
                    <a:lnTo>
                      <a:pt x="88" y="52"/>
                    </a:lnTo>
                    <a:lnTo>
                      <a:pt x="86" y="60"/>
                    </a:lnTo>
                    <a:lnTo>
                      <a:pt x="82" y="68"/>
                    </a:lnTo>
                    <a:lnTo>
                      <a:pt x="76" y="74"/>
                    </a:lnTo>
                    <a:lnTo>
                      <a:pt x="70" y="80"/>
                    </a:lnTo>
                    <a:lnTo>
                      <a:pt x="62" y="84"/>
                    </a:lnTo>
                    <a:lnTo>
                      <a:pt x="54" y="86"/>
                    </a:lnTo>
                    <a:lnTo>
                      <a:pt x="44" y="88"/>
                    </a:lnTo>
                    <a:lnTo>
                      <a:pt x="44" y="88"/>
                    </a:lnTo>
                    <a:close/>
                    <a:moveTo>
                      <a:pt x="44" y="18"/>
                    </a:moveTo>
                    <a:lnTo>
                      <a:pt x="44" y="18"/>
                    </a:lnTo>
                    <a:lnTo>
                      <a:pt x="34" y="20"/>
                    </a:lnTo>
                    <a:lnTo>
                      <a:pt x="26" y="24"/>
                    </a:lnTo>
                    <a:lnTo>
                      <a:pt x="20" y="34"/>
                    </a:lnTo>
                    <a:lnTo>
                      <a:pt x="18" y="44"/>
                    </a:lnTo>
                    <a:lnTo>
                      <a:pt x="18" y="44"/>
                    </a:lnTo>
                    <a:lnTo>
                      <a:pt x="20" y="54"/>
                    </a:lnTo>
                    <a:lnTo>
                      <a:pt x="26" y="62"/>
                    </a:lnTo>
                    <a:lnTo>
                      <a:pt x="34" y="68"/>
                    </a:lnTo>
                    <a:lnTo>
                      <a:pt x="44" y="70"/>
                    </a:lnTo>
                    <a:lnTo>
                      <a:pt x="44" y="70"/>
                    </a:lnTo>
                    <a:lnTo>
                      <a:pt x="54" y="68"/>
                    </a:lnTo>
                    <a:lnTo>
                      <a:pt x="64" y="62"/>
                    </a:lnTo>
                    <a:lnTo>
                      <a:pt x="68" y="54"/>
                    </a:lnTo>
                    <a:lnTo>
                      <a:pt x="72" y="44"/>
                    </a:lnTo>
                    <a:lnTo>
                      <a:pt x="72" y="44"/>
                    </a:lnTo>
                    <a:lnTo>
                      <a:pt x="68" y="34"/>
                    </a:lnTo>
                    <a:lnTo>
                      <a:pt x="64" y="24"/>
                    </a:lnTo>
                    <a:lnTo>
                      <a:pt x="54" y="20"/>
                    </a:lnTo>
                    <a:lnTo>
                      <a:pt x="44" y="18"/>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1">
                <a:extLst>
                  <a:ext uri="{FF2B5EF4-FFF2-40B4-BE49-F238E27FC236}">
                    <a16:creationId xmlns:a16="http://schemas.microsoft.com/office/drawing/2014/main" id="{AFCB118B-2AC2-4BD3-AE2B-115D22BEEC63}"/>
                  </a:ext>
                </a:extLst>
              </p:cNvPr>
              <p:cNvSpPr>
                <a:spLocks noEditPoints="1"/>
              </p:cNvSpPr>
              <p:nvPr/>
            </p:nvSpPr>
            <p:spPr bwMode="auto">
              <a:xfrm>
                <a:off x="1896" y="2073"/>
                <a:ext cx="88" cy="88"/>
              </a:xfrm>
              <a:custGeom>
                <a:avLst/>
                <a:gdLst>
                  <a:gd name="T0" fmla="*/ 44 w 88"/>
                  <a:gd name="T1" fmla="*/ 88 h 88"/>
                  <a:gd name="T2" fmla="*/ 44 w 88"/>
                  <a:gd name="T3" fmla="*/ 88 h 88"/>
                  <a:gd name="T4" fmla="*/ 36 w 88"/>
                  <a:gd name="T5" fmla="*/ 88 h 88"/>
                  <a:gd name="T6" fmla="*/ 26 w 88"/>
                  <a:gd name="T7" fmla="*/ 84 h 88"/>
                  <a:gd name="T8" fmla="*/ 20 w 88"/>
                  <a:gd name="T9" fmla="*/ 80 h 88"/>
                  <a:gd name="T10" fmla="*/ 12 w 88"/>
                  <a:gd name="T11" fmla="*/ 76 h 88"/>
                  <a:gd name="T12" fmla="*/ 8 w 88"/>
                  <a:gd name="T13" fmla="*/ 68 h 88"/>
                  <a:gd name="T14" fmla="*/ 4 w 88"/>
                  <a:gd name="T15" fmla="*/ 62 h 88"/>
                  <a:gd name="T16" fmla="*/ 0 w 88"/>
                  <a:gd name="T17" fmla="*/ 54 h 88"/>
                  <a:gd name="T18" fmla="*/ 0 w 88"/>
                  <a:gd name="T19" fmla="*/ 44 h 88"/>
                  <a:gd name="T20" fmla="*/ 0 w 88"/>
                  <a:gd name="T21" fmla="*/ 44 h 88"/>
                  <a:gd name="T22" fmla="*/ 0 w 88"/>
                  <a:gd name="T23" fmla="*/ 36 h 88"/>
                  <a:gd name="T24" fmla="*/ 4 w 88"/>
                  <a:gd name="T25" fmla="*/ 26 h 88"/>
                  <a:gd name="T26" fmla="*/ 8 w 88"/>
                  <a:gd name="T27" fmla="*/ 20 h 88"/>
                  <a:gd name="T28" fmla="*/ 12 w 88"/>
                  <a:gd name="T29" fmla="*/ 12 h 88"/>
                  <a:gd name="T30" fmla="*/ 20 w 88"/>
                  <a:gd name="T31" fmla="*/ 8 h 88"/>
                  <a:gd name="T32" fmla="*/ 26 w 88"/>
                  <a:gd name="T33" fmla="*/ 4 h 88"/>
                  <a:gd name="T34" fmla="*/ 36 w 88"/>
                  <a:gd name="T35" fmla="*/ 0 h 88"/>
                  <a:gd name="T36" fmla="*/ 44 w 88"/>
                  <a:gd name="T37" fmla="*/ 0 h 88"/>
                  <a:gd name="T38" fmla="*/ 44 w 88"/>
                  <a:gd name="T39" fmla="*/ 0 h 88"/>
                  <a:gd name="T40" fmla="*/ 54 w 88"/>
                  <a:gd name="T41" fmla="*/ 0 h 88"/>
                  <a:gd name="T42" fmla="*/ 62 w 88"/>
                  <a:gd name="T43" fmla="*/ 4 h 88"/>
                  <a:gd name="T44" fmla="*/ 68 w 88"/>
                  <a:gd name="T45" fmla="*/ 8 h 88"/>
                  <a:gd name="T46" fmla="*/ 76 w 88"/>
                  <a:gd name="T47" fmla="*/ 12 h 88"/>
                  <a:gd name="T48" fmla="*/ 80 w 88"/>
                  <a:gd name="T49" fmla="*/ 20 h 88"/>
                  <a:gd name="T50" fmla="*/ 84 w 88"/>
                  <a:gd name="T51" fmla="*/ 26 h 88"/>
                  <a:gd name="T52" fmla="*/ 88 w 88"/>
                  <a:gd name="T53" fmla="*/ 36 h 88"/>
                  <a:gd name="T54" fmla="*/ 88 w 88"/>
                  <a:gd name="T55" fmla="*/ 44 h 88"/>
                  <a:gd name="T56" fmla="*/ 88 w 88"/>
                  <a:gd name="T57" fmla="*/ 44 h 88"/>
                  <a:gd name="T58" fmla="*/ 88 w 88"/>
                  <a:gd name="T59" fmla="*/ 54 h 88"/>
                  <a:gd name="T60" fmla="*/ 84 w 88"/>
                  <a:gd name="T61" fmla="*/ 62 h 88"/>
                  <a:gd name="T62" fmla="*/ 80 w 88"/>
                  <a:gd name="T63" fmla="*/ 68 h 88"/>
                  <a:gd name="T64" fmla="*/ 76 w 88"/>
                  <a:gd name="T65" fmla="*/ 76 h 88"/>
                  <a:gd name="T66" fmla="*/ 68 w 88"/>
                  <a:gd name="T67" fmla="*/ 80 h 88"/>
                  <a:gd name="T68" fmla="*/ 62 w 88"/>
                  <a:gd name="T69" fmla="*/ 84 h 88"/>
                  <a:gd name="T70" fmla="*/ 54 w 88"/>
                  <a:gd name="T71" fmla="*/ 88 h 88"/>
                  <a:gd name="T72" fmla="*/ 44 w 88"/>
                  <a:gd name="T73" fmla="*/ 88 h 88"/>
                  <a:gd name="T74" fmla="*/ 44 w 88"/>
                  <a:gd name="T75" fmla="*/ 88 h 88"/>
                  <a:gd name="T76" fmla="*/ 44 w 88"/>
                  <a:gd name="T77" fmla="*/ 18 h 88"/>
                  <a:gd name="T78" fmla="*/ 44 w 88"/>
                  <a:gd name="T79" fmla="*/ 18 h 88"/>
                  <a:gd name="T80" fmla="*/ 34 w 88"/>
                  <a:gd name="T81" fmla="*/ 20 h 88"/>
                  <a:gd name="T82" fmla="*/ 26 w 88"/>
                  <a:gd name="T83" fmla="*/ 26 h 88"/>
                  <a:gd name="T84" fmla="*/ 20 w 88"/>
                  <a:gd name="T85" fmla="*/ 34 h 88"/>
                  <a:gd name="T86" fmla="*/ 18 w 88"/>
                  <a:gd name="T87" fmla="*/ 44 h 88"/>
                  <a:gd name="T88" fmla="*/ 18 w 88"/>
                  <a:gd name="T89" fmla="*/ 44 h 88"/>
                  <a:gd name="T90" fmla="*/ 20 w 88"/>
                  <a:gd name="T91" fmla="*/ 54 h 88"/>
                  <a:gd name="T92" fmla="*/ 26 w 88"/>
                  <a:gd name="T93" fmla="*/ 62 h 88"/>
                  <a:gd name="T94" fmla="*/ 34 w 88"/>
                  <a:gd name="T95" fmla="*/ 68 h 88"/>
                  <a:gd name="T96" fmla="*/ 44 w 88"/>
                  <a:gd name="T97" fmla="*/ 70 h 88"/>
                  <a:gd name="T98" fmla="*/ 44 w 88"/>
                  <a:gd name="T99" fmla="*/ 70 h 88"/>
                  <a:gd name="T100" fmla="*/ 54 w 88"/>
                  <a:gd name="T101" fmla="*/ 68 h 88"/>
                  <a:gd name="T102" fmla="*/ 62 w 88"/>
                  <a:gd name="T103" fmla="*/ 62 h 88"/>
                  <a:gd name="T104" fmla="*/ 68 w 88"/>
                  <a:gd name="T105" fmla="*/ 54 h 88"/>
                  <a:gd name="T106" fmla="*/ 70 w 88"/>
                  <a:gd name="T107" fmla="*/ 44 h 88"/>
                  <a:gd name="T108" fmla="*/ 70 w 88"/>
                  <a:gd name="T109" fmla="*/ 44 h 88"/>
                  <a:gd name="T110" fmla="*/ 68 w 88"/>
                  <a:gd name="T111" fmla="*/ 34 h 88"/>
                  <a:gd name="T112" fmla="*/ 62 w 88"/>
                  <a:gd name="T113" fmla="*/ 26 h 88"/>
                  <a:gd name="T114" fmla="*/ 54 w 88"/>
                  <a:gd name="T115" fmla="*/ 20 h 88"/>
                  <a:gd name="T116" fmla="*/ 44 w 88"/>
                  <a:gd name="T117" fmla="*/ 18 h 88"/>
                  <a:gd name="T118" fmla="*/ 44 w 88"/>
                  <a:gd name="T119" fmla="*/ 1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 h="88">
                    <a:moveTo>
                      <a:pt x="44" y="88"/>
                    </a:moveTo>
                    <a:lnTo>
                      <a:pt x="44" y="88"/>
                    </a:lnTo>
                    <a:lnTo>
                      <a:pt x="36" y="88"/>
                    </a:lnTo>
                    <a:lnTo>
                      <a:pt x="26" y="84"/>
                    </a:lnTo>
                    <a:lnTo>
                      <a:pt x="20" y="80"/>
                    </a:lnTo>
                    <a:lnTo>
                      <a:pt x="12" y="76"/>
                    </a:lnTo>
                    <a:lnTo>
                      <a:pt x="8" y="68"/>
                    </a:lnTo>
                    <a:lnTo>
                      <a:pt x="4" y="62"/>
                    </a:lnTo>
                    <a:lnTo>
                      <a:pt x="0" y="54"/>
                    </a:lnTo>
                    <a:lnTo>
                      <a:pt x="0" y="44"/>
                    </a:lnTo>
                    <a:lnTo>
                      <a:pt x="0" y="44"/>
                    </a:lnTo>
                    <a:lnTo>
                      <a:pt x="0" y="36"/>
                    </a:lnTo>
                    <a:lnTo>
                      <a:pt x="4" y="26"/>
                    </a:lnTo>
                    <a:lnTo>
                      <a:pt x="8" y="20"/>
                    </a:lnTo>
                    <a:lnTo>
                      <a:pt x="12" y="12"/>
                    </a:lnTo>
                    <a:lnTo>
                      <a:pt x="20" y="8"/>
                    </a:lnTo>
                    <a:lnTo>
                      <a:pt x="26" y="4"/>
                    </a:lnTo>
                    <a:lnTo>
                      <a:pt x="36" y="0"/>
                    </a:lnTo>
                    <a:lnTo>
                      <a:pt x="44" y="0"/>
                    </a:lnTo>
                    <a:lnTo>
                      <a:pt x="44" y="0"/>
                    </a:lnTo>
                    <a:lnTo>
                      <a:pt x="54" y="0"/>
                    </a:lnTo>
                    <a:lnTo>
                      <a:pt x="62" y="4"/>
                    </a:lnTo>
                    <a:lnTo>
                      <a:pt x="68" y="8"/>
                    </a:lnTo>
                    <a:lnTo>
                      <a:pt x="76" y="12"/>
                    </a:lnTo>
                    <a:lnTo>
                      <a:pt x="80" y="20"/>
                    </a:lnTo>
                    <a:lnTo>
                      <a:pt x="84" y="26"/>
                    </a:lnTo>
                    <a:lnTo>
                      <a:pt x="88" y="36"/>
                    </a:lnTo>
                    <a:lnTo>
                      <a:pt x="88" y="44"/>
                    </a:lnTo>
                    <a:lnTo>
                      <a:pt x="88" y="44"/>
                    </a:lnTo>
                    <a:lnTo>
                      <a:pt x="88" y="54"/>
                    </a:lnTo>
                    <a:lnTo>
                      <a:pt x="84" y="62"/>
                    </a:lnTo>
                    <a:lnTo>
                      <a:pt x="80" y="68"/>
                    </a:lnTo>
                    <a:lnTo>
                      <a:pt x="76" y="76"/>
                    </a:lnTo>
                    <a:lnTo>
                      <a:pt x="68" y="80"/>
                    </a:lnTo>
                    <a:lnTo>
                      <a:pt x="62" y="84"/>
                    </a:lnTo>
                    <a:lnTo>
                      <a:pt x="54" y="88"/>
                    </a:lnTo>
                    <a:lnTo>
                      <a:pt x="44" y="88"/>
                    </a:lnTo>
                    <a:lnTo>
                      <a:pt x="44" y="88"/>
                    </a:lnTo>
                    <a:close/>
                    <a:moveTo>
                      <a:pt x="44" y="18"/>
                    </a:moveTo>
                    <a:lnTo>
                      <a:pt x="44" y="18"/>
                    </a:lnTo>
                    <a:lnTo>
                      <a:pt x="34" y="20"/>
                    </a:lnTo>
                    <a:lnTo>
                      <a:pt x="26" y="26"/>
                    </a:lnTo>
                    <a:lnTo>
                      <a:pt x="20" y="34"/>
                    </a:lnTo>
                    <a:lnTo>
                      <a:pt x="18" y="44"/>
                    </a:lnTo>
                    <a:lnTo>
                      <a:pt x="18" y="44"/>
                    </a:lnTo>
                    <a:lnTo>
                      <a:pt x="20" y="54"/>
                    </a:lnTo>
                    <a:lnTo>
                      <a:pt x="26" y="62"/>
                    </a:lnTo>
                    <a:lnTo>
                      <a:pt x="34" y="68"/>
                    </a:lnTo>
                    <a:lnTo>
                      <a:pt x="44" y="70"/>
                    </a:lnTo>
                    <a:lnTo>
                      <a:pt x="44" y="70"/>
                    </a:lnTo>
                    <a:lnTo>
                      <a:pt x="54" y="68"/>
                    </a:lnTo>
                    <a:lnTo>
                      <a:pt x="62" y="62"/>
                    </a:lnTo>
                    <a:lnTo>
                      <a:pt x="68" y="54"/>
                    </a:lnTo>
                    <a:lnTo>
                      <a:pt x="70" y="44"/>
                    </a:lnTo>
                    <a:lnTo>
                      <a:pt x="70" y="44"/>
                    </a:lnTo>
                    <a:lnTo>
                      <a:pt x="68" y="34"/>
                    </a:lnTo>
                    <a:lnTo>
                      <a:pt x="62" y="26"/>
                    </a:lnTo>
                    <a:lnTo>
                      <a:pt x="54" y="20"/>
                    </a:lnTo>
                    <a:lnTo>
                      <a:pt x="44" y="18"/>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2">
                <a:extLst>
                  <a:ext uri="{FF2B5EF4-FFF2-40B4-BE49-F238E27FC236}">
                    <a16:creationId xmlns:a16="http://schemas.microsoft.com/office/drawing/2014/main" id="{02B0019E-1E13-446E-A423-3901CFF45F0C}"/>
                  </a:ext>
                </a:extLst>
              </p:cNvPr>
              <p:cNvSpPr>
                <a:spLocks noEditPoints="1"/>
              </p:cNvSpPr>
              <p:nvPr/>
            </p:nvSpPr>
            <p:spPr bwMode="auto">
              <a:xfrm>
                <a:off x="1896" y="2423"/>
                <a:ext cx="88" cy="88"/>
              </a:xfrm>
              <a:custGeom>
                <a:avLst/>
                <a:gdLst>
                  <a:gd name="T0" fmla="*/ 44 w 88"/>
                  <a:gd name="T1" fmla="*/ 88 h 88"/>
                  <a:gd name="T2" fmla="*/ 44 w 88"/>
                  <a:gd name="T3" fmla="*/ 88 h 88"/>
                  <a:gd name="T4" fmla="*/ 36 w 88"/>
                  <a:gd name="T5" fmla="*/ 86 h 88"/>
                  <a:gd name="T6" fmla="*/ 26 w 88"/>
                  <a:gd name="T7" fmla="*/ 84 h 88"/>
                  <a:gd name="T8" fmla="*/ 20 w 88"/>
                  <a:gd name="T9" fmla="*/ 80 h 88"/>
                  <a:gd name="T10" fmla="*/ 12 w 88"/>
                  <a:gd name="T11" fmla="*/ 74 h 88"/>
                  <a:gd name="T12" fmla="*/ 8 w 88"/>
                  <a:gd name="T13" fmla="*/ 68 h 88"/>
                  <a:gd name="T14" fmla="*/ 4 w 88"/>
                  <a:gd name="T15" fmla="*/ 60 h 88"/>
                  <a:gd name="T16" fmla="*/ 0 w 88"/>
                  <a:gd name="T17" fmla="*/ 52 h 88"/>
                  <a:gd name="T18" fmla="*/ 0 w 88"/>
                  <a:gd name="T19" fmla="*/ 44 h 88"/>
                  <a:gd name="T20" fmla="*/ 0 w 88"/>
                  <a:gd name="T21" fmla="*/ 44 h 88"/>
                  <a:gd name="T22" fmla="*/ 0 w 88"/>
                  <a:gd name="T23" fmla="*/ 34 h 88"/>
                  <a:gd name="T24" fmla="*/ 4 w 88"/>
                  <a:gd name="T25" fmla="*/ 26 h 88"/>
                  <a:gd name="T26" fmla="*/ 8 w 88"/>
                  <a:gd name="T27" fmla="*/ 18 h 88"/>
                  <a:gd name="T28" fmla="*/ 12 w 88"/>
                  <a:gd name="T29" fmla="*/ 12 h 88"/>
                  <a:gd name="T30" fmla="*/ 20 w 88"/>
                  <a:gd name="T31" fmla="*/ 6 h 88"/>
                  <a:gd name="T32" fmla="*/ 26 w 88"/>
                  <a:gd name="T33" fmla="*/ 2 h 88"/>
                  <a:gd name="T34" fmla="*/ 36 w 88"/>
                  <a:gd name="T35" fmla="*/ 0 h 88"/>
                  <a:gd name="T36" fmla="*/ 44 w 88"/>
                  <a:gd name="T37" fmla="*/ 0 h 88"/>
                  <a:gd name="T38" fmla="*/ 44 w 88"/>
                  <a:gd name="T39" fmla="*/ 0 h 88"/>
                  <a:gd name="T40" fmla="*/ 54 w 88"/>
                  <a:gd name="T41" fmla="*/ 0 h 88"/>
                  <a:gd name="T42" fmla="*/ 62 w 88"/>
                  <a:gd name="T43" fmla="*/ 2 h 88"/>
                  <a:gd name="T44" fmla="*/ 68 w 88"/>
                  <a:gd name="T45" fmla="*/ 6 h 88"/>
                  <a:gd name="T46" fmla="*/ 76 w 88"/>
                  <a:gd name="T47" fmla="*/ 12 h 88"/>
                  <a:gd name="T48" fmla="*/ 80 w 88"/>
                  <a:gd name="T49" fmla="*/ 18 h 88"/>
                  <a:gd name="T50" fmla="*/ 84 w 88"/>
                  <a:gd name="T51" fmla="*/ 26 h 88"/>
                  <a:gd name="T52" fmla="*/ 88 w 88"/>
                  <a:gd name="T53" fmla="*/ 34 h 88"/>
                  <a:gd name="T54" fmla="*/ 88 w 88"/>
                  <a:gd name="T55" fmla="*/ 44 h 88"/>
                  <a:gd name="T56" fmla="*/ 88 w 88"/>
                  <a:gd name="T57" fmla="*/ 44 h 88"/>
                  <a:gd name="T58" fmla="*/ 88 w 88"/>
                  <a:gd name="T59" fmla="*/ 52 h 88"/>
                  <a:gd name="T60" fmla="*/ 84 w 88"/>
                  <a:gd name="T61" fmla="*/ 60 h 88"/>
                  <a:gd name="T62" fmla="*/ 80 w 88"/>
                  <a:gd name="T63" fmla="*/ 68 h 88"/>
                  <a:gd name="T64" fmla="*/ 76 w 88"/>
                  <a:gd name="T65" fmla="*/ 74 h 88"/>
                  <a:gd name="T66" fmla="*/ 68 w 88"/>
                  <a:gd name="T67" fmla="*/ 80 h 88"/>
                  <a:gd name="T68" fmla="*/ 62 w 88"/>
                  <a:gd name="T69" fmla="*/ 84 h 88"/>
                  <a:gd name="T70" fmla="*/ 54 w 88"/>
                  <a:gd name="T71" fmla="*/ 86 h 88"/>
                  <a:gd name="T72" fmla="*/ 44 w 88"/>
                  <a:gd name="T73" fmla="*/ 88 h 88"/>
                  <a:gd name="T74" fmla="*/ 44 w 88"/>
                  <a:gd name="T75" fmla="*/ 88 h 88"/>
                  <a:gd name="T76" fmla="*/ 44 w 88"/>
                  <a:gd name="T77" fmla="*/ 18 h 88"/>
                  <a:gd name="T78" fmla="*/ 44 w 88"/>
                  <a:gd name="T79" fmla="*/ 18 h 88"/>
                  <a:gd name="T80" fmla="*/ 34 w 88"/>
                  <a:gd name="T81" fmla="*/ 20 h 88"/>
                  <a:gd name="T82" fmla="*/ 26 w 88"/>
                  <a:gd name="T83" fmla="*/ 24 h 88"/>
                  <a:gd name="T84" fmla="*/ 20 w 88"/>
                  <a:gd name="T85" fmla="*/ 34 h 88"/>
                  <a:gd name="T86" fmla="*/ 18 w 88"/>
                  <a:gd name="T87" fmla="*/ 44 h 88"/>
                  <a:gd name="T88" fmla="*/ 18 w 88"/>
                  <a:gd name="T89" fmla="*/ 44 h 88"/>
                  <a:gd name="T90" fmla="*/ 20 w 88"/>
                  <a:gd name="T91" fmla="*/ 54 h 88"/>
                  <a:gd name="T92" fmla="*/ 26 w 88"/>
                  <a:gd name="T93" fmla="*/ 62 h 88"/>
                  <a:gd name="T94" fmla="*/ 34 w 88"/>
                  <a:gd name="T95" fmla="*/ 68 h 88"/>
                  <a:gd name="T96" fmla="*/ 44 w 88"/>
                  <a:gd name="T97" fmla="*/ 70 h 88"/>
                  <a:gd name="T98" fmla="*/ 44 w 88"/>
                  <a:gd name="T99" fmla="*/ 70 h 88"/>
                  <a:gd name="T100" fmla="*/ 54 w 88"/>
                  <a:gd name="T101" fmla="*/ 68 h 88"/>
                  <a:gd name="T102" fmla="*/ 62 w 88"/>
                  <a:gd name="T103" fmla="*/ 62 h 88"/>
                  <a:gd name="T104" fmla="*/ 68 w 88"/>
                  <a:gd name="T105" fmla="*/ 54 h 88"/>
                  <a:gd name="T106" fmla="*/ 70 w 88"/>
                  <a:gd name="T107" fmla="*/ 44 h 88"/>
                  <a:gd name="T108" fmla="*/ 70 w 88"/>
                  <a:gd name="T109" fmla="*/ 44 h 88"/>
                  <a:gd name="T110" fmla="*/ 68 w 88"/>
                  <a:gd name="T111" fmla="*/ 34 h 88"/>
                  <a:gd name="T112" fmla="*/ 62 w 88"/>
                  <a:gd name="T113" fmla="*/ 24 h 88"/>
                  <a:gd name="T114" fmla="*/ 54 w 88"/>
                  <a:gd name="T115" fmla="*/ 20 h 88"/>
                  <a:gd name="T116" fmla="*/ 44 w 88"/>
                  <a:gd name="T117" fmla="*/ 18 h 88"/>
                  <a:gd name="T118" fmla="*/ 44 w 88"/>
                  <a:gd name="T119" fmla="*/ 1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 h="88">
                    <a:moveTo>
                      <a:pt x="44" y="88"/>
                    </a:moveTo>
                    <a:lnTo>
                      <a:pt x="44" y="88"/>
                    </a:lnTo>
                    <a:lnTo>
                      <a:pt x="36" y="86"/>
                    </a:lnTo>
                    <a:lnTo>
                      <a:pt x="26" y="84"/>
                    </a:lnTo>
                    <a:lnTo>
                      <a:pt x="20" y="80"/>
                    </a:lnTo>
                    <a:lnTo>
                      <a:pt x="12" y="74"/>
                    </a:lnTo>
                    <a:lnTo>
                      <a:pt x="8" y="68"/>
                    </a:lnTo>
                    <a:lnTo>
                      <a:pt x="4" y="60"/>
                    </a:lnTo>
                    <a:lnTo>
                      <a:pt x="0" y="52"/>
                    </a:lnTo>
                    <a:lnTo>
                      <a:pt x="0" y="44"/>
                    </a:lnTo>
                    <a:lnTo>
                      <a:pt x="0" y="44"/>
                    </a:lnTo>
                    <a:lnTo>
                      <a:pt x="0" y="34"/>
                    </a:lnTo>
                    <a:lnTo>
                      <a:pt x="4" y="26"/>
                    </a:lnTo>
                    <a:lnTo>
                      <a:pt x="8" y="18"/>
                    </a:lnTo>
                    <a:lnTo>
                      <a:pt x="12" y="12"/>
                    </a:lnTo>
                    <a:lnTo>
                      <a:pt x="20" y="6"/>
                    </a:lnTo>
                    <a:lnTo>
                      <a:pt x="26" y="2"/>
                    </a:lnTo>
                    <a:lnTo>
                      <a:pt x="36" y="0"/>
                    </a:lnTo>
                    <a:lnTo>
                      <a:pt x="44" y="0"/>
                    </a:lnTo>
                    <a:lnTo>
                      <a:pt x="44" y="0"/>
                    </a:lnTo>
                    <a:lnTo>
                      <a:pt x="54" y="0"/>
                    </a:lnTo>
                    <a:lnTo>
                      <a:pt x="62" y="2"/>
                    </a:lnTo>
                    <a:lnTo>
                      <a:pt x="68" y="6"/>
                    </a:lnTo>
                    <a:lnTo>
                      <a:pt x="76" y="12"/>
                    </a:lnTo>
                    <a:lnTo>
                      <a:pt x="80" y="18"/>
                    </a:lnTo>
                    <a:lnTo>
                      <a:pt x="84" y="26"/>
                    </a:lnTo>
                    <a:lnTo>
                      <a:pt x="88" y="34"/>
                    </a:lnTo>
                    <a:lnTo>
                      <a:pt x="88" y="44"/>
                    </a:lnTo>
                    <a:lnTo>
                      <a:pt x="88" y="44"/>
                    </a:lnTo>
                    <a:lnTo>
                      <a:pt x="88" y="52"/>
                    </a:lnTo>
                    <a:lnTo>
                      <a:pt x="84" y="60"/>
                    </a:lnTo>
                    <a:lnTo>
                      <a:pt x="80" y="68"/>
                    </a:lnTo>
                    <a:lnTo>
                      <a:pt x="76" y="74"/>
                    </a:lnTo>
                    <a:lnTo>
                      <a:pt x="68" y="80"/>
                    </a:lnTo>
                    <a:lnTo>
                      <a:pt x="62" y="84"/>
                    </a:lnTo>
                    <a:lnTo>
                      <a:pt x="54" y="86"/>
                    </a:lnTo>
                    <a:lnTo>
                      <a:pt x="44" y="88"/>
                    </a:lnTo>
                    <a:lnTo>
                      <a:pt x="44" y="88"/>
                    </a:lnTo>
                    <a:close/>
                    <a:moveTo>
                      <a:pt x="44" y="18"/>
                    </a:moveTo>
                    <a:lnTo>
                      <a:pt x="44" y="18"/>
                    </a:lnTo>
                    <a:lnTo>
                      <a:pt x="34" y="20"/>
                    </a:lnTo>
                    <a:lnTo>
                      <a:pt x="26" y="24"/>
                    </a:lnTo>
                    <a:lnTo>
                      <a:pt x="20" y="34"/>
                    </a:lnTo>
                    <a:lnTo>
                      <a:pt x="18" y="44"/>
                    </a:lnTo>
                    <a:lnTo>
                      <a:pt x="18" y="44"/>
                    </a:lnTo>
                    <a:lnTo>
                      <a:pt x="20" y="54"/>
                    </a:lnTo>
                    <a:lnTo>
                      <a:pt x="26" y="62"/>
                    </a:lnTo>
                    <a:lnTo>
                      <a:pt x="34" y="68"/>
                    </a:lnTo>
                    <a:lnTo>
                      <a:pt x="44" y="70"/>
                    </a:lnTo>
                    <a:lnTo>
                      <a:pt x="44" y="70"/>
                    </a:lnTo>
                    <a:lnTo>
                      <a:pt x="54" y="68"/>
                    </a:lnTo>
                    <a:lnTo>
                      <a:pt x="62" y="62"/>
                    </a:lnTo>
                    <a:lnTo>
                      <a:pt x="68" y="54"/>
                    </a:lnTo>
                    <a:lnTo>
                      <a:pt x="70" y="44"/>
                    </a:lnTo>
                    <a:lnTo>
                      <a:pt x="70" y="44"/>
                    </a:lnTo>
                    <a:lnTo>
                      <a:pt x="68" y="34"/>
                    </a:lnTo>
                    <a:lnTo>
                      <a:pt x="62" y="24"/>
                    </a:lnTo>
                    <a:lnTo>
                      <a:pt x="54" y="20"/>
                    </a:lnTo>
                    <a:lnTo>
                      <a:pt x="44" y="18"/>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43">
                <a:extLst>
                  <a:ext uri="{FF2B5EF4-FFF2-40B4-BE49-F238E27FC236}">
                    <a16:creationId xmlns:a16="http://schemas.microsoft.com/office/drawing/2014/main" id="{C4482F31-931C-460F-8053-28B6D37F4AAC}"/>
                  </a:ext>
                </a:extLst>
              </p:cNvPr>
              <p:cNvSpPr>
                <a:spLocks/>
              </p:cNvSpPr>
              <p:nvPr/>
            </p:nvSpPr>
            <p:spPr bwMode="auto">
              <a:xfrm>
                <a:off x="2016" y="1997"/>
                <a:ext cx="116" cy="76"/>
              </a:xfrm>
              <a:custGeom>
                <a:avLst/>
                <a:gdLst>
                  <a:gd name="T0" fmla="*/ 10 w 116"/>
                  <a:gd name="T1" fmla="*/ 76 h 76"/>
                  <a:gd name="T2" fmla="*/ 0 w 116"/>
                  <a:gd name="T3" fmla="*/ 60 h 76"/>
                  <a:gd name="T4" fmla="*/ 106 w 116"/>
                  <a:gd name="T5" fmla="*/ 0 h 76"/>
                  <a:gd name="T6" fmla="*/ 116 w 116"/>
                  <a:gd name="T7" fmla="*/ 16 h 76"/>
                  <a:gd name="T8" fmla="*/ 10 w 116"/>
                  <a:gd name="T9" fmla="*/ 76 h 76"/>
                </a:gdLst>
                <a:ahLst/>
                <a:cxnLst>
                  <a:cxn ang="0">
                    <a:pos x="T0" y="T1"/>
                  </a:cxn>
                  <a:cxn ang="0">
                    <a:pos x="T2" y="T3"/>
                  </a:cxn>
                  <a:cxn ang="0">
                    <a:pos x="T4" y="T5"/>
                  </a:cxn>
                  <a:cxn ang="0">
                    <a:pos x="T6" y="T7"/>
                  </a:cxn>
                  <a:cxn ang="0">
                    <a:pos x="T8" y="T9"/>
                  </a:cxn>
                </a:cxnLst>
                <a:rect l="0" t="0" r="r" b="b"/>
                <a:pathLst>
                  <a:path w="116" h="76">
                    <a:moveTo>
                      <a:pt x="10" y="76"/>
                    </a:moveTo>
                    <a:lnTo>
                      <a:pt x="0" y="60"/>
                    </a:lnTo>
                    <a:lnTo>
                      <a:pt x="106" y="0"/>
                    </a:lnTo>
                    <a:lnTo>
                      <a:pt x="116" y="16"/>
                    </a:lnTo>
                    <a:lnTo>
                      <a:pt x="1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
                <a:extLst>
                  <a:ext uri="{FF2B5EF4-FFF2-40B4-BE49-F238E27FC236}">
                    <a16:creationId xmlns:a16="http://schemas.microsoft.com/office/drawing/2014/main" id="{651E319A-DE8D-4F3C-A0AF-FCB6B490127D}"/>
                  </a:ext>
                </a:extLst>
              </p:cNvPr>
              <p:cNvSpPr>
                <a:spLocks/>
              </p:cNvSpPr>
              <p:nvPr/>
            </p:nvSpPr>
            <p:spPr bwMode="auto">
              <a:xfrm>
                <a:off x="2314" y="1997"/>
                <a:ext cx="114" cy="76"/>
              </a:xfrm>
              <a:custGeom>
                <a:avLst/>
                <a:gdLst>
                  <a:gd name="T0" fmla="*/ 104 w 114"/>
                  <a:gd name="T1" fmla="*/ 76 h 76"/>
                  <a:gd name="T2" fmla="*/ 0 w 114"/>
                  <a:gd name="T3" fmla="*/ 16 h 76"/>
                  <a:gd name="T4" fmla="*/ 8 w 114"/>
                  <a:gd name="T5" fmla="*/ 0 h 76"/>
                  <a:gd name="T6" fmla="*/ 114 w 114"/>
                  <a:gd name="T7" fmla="*/ 60 h 76"/>
                  <a:gd name="T8" fmla="*/ 104 w 114"/>
                  <a:gd name="T9" fmla="*/ 76 h 76"/>
                </a:gdLst>
                <a:ahLst/>
                <a:cxnLst>
                  <a:cxn ang="0">
                    <a:pos x="T0" y="T1"/>
                  </a:cxn>
                  <a:cxn ang="0">
                    <a:pos x="T2" y="T3"/>
                  </a:cxn>
                  <a:cxn ang="0">
                    <a:pos x="T4" y="T5"/>
                  </a:cxn>
                  <a:cxn ang="0">
                    <a:pos x="T6" y="T7"/>
                  </a:cxn>
                  <a:cxn ang="0">
                    <a:pos x="T8" y="T9"/>
                  </a:cxn>
                </a:cxnLst>
                <a:rect l="0" t="0" r="r" b="b"/>
                <a:pathLst>
                  <a:path w="114" h="76">
                    <a:moveTo>
                      <a:pt x="104" y="76"/>
                    </a:moveTo>
                    <a:lnTo>
                      <a:pt x="0" y="16"/>
                    </a:lnTo>
                    <a:lnTo>
                      <a:pt x="8" y="0"/>
                    </a:lnTo>
                    <a:lnTo>
                      <a:pt x="114" y="60"/>
                    </a:lnTo>
                    <a:lnTo>
                      <a:pt x="104"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Rectangle 45">
                <a:extLst>
                  <a:ext uri="{FF2B5EF4-FFF2-40B4-BE49-F238E27FC236}">
                    <a16:creationId xmlns:a16="http://schemas.microsoft.com/office/drawing/2014/main" id="{E785EA31-61D3-4642-ACD5-ADE33502E4C9}"/>
                  </a:ext>
                </a:extLst>
              </p:cNvPr>
              <p:cNvSpPr>
                <a:spLocks noChangeArrowheads="1"/>
              </p:cNvSpPr>
              <p:nvPr/>
            </p:nvSpPr>
            <p:spPr bwMode="auto">
              <a:xfrm>
                <a:off x="2510" y="2213"/>
                <a:ext cx="18" cy="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6">
                <a:extLst>
                  <a:ext uri="{FF2B5EF4-FFF2-40B4-BE49-F238E27FC236}">
                    <a16:creationId xmlns:a16="http://schemas.microsoft.com/office/drawing/2014/main" id="{E132DD17-2138-4EBF-9A56-510D2BF98D65}"/>
                  </a:ext>
                </a:extLst>
              </p:cNvPr>
              <p:cNvSpPr>
                <a:spLocks/>
              </p:cNvSpPr>
              <p:nvPr/>
            </p:nvSpPr>
            <p:spPr bwMode="auto">
              <a:xfrm>
                <a:off x="2314" y="2511"/>
                <a:ext cx="114" cy="76"/>
              </a:xfrm>
              <a:custGeom>
                <a:avLst/>
                <a:gdLst>
                  <a:gd name="T0" fmla="*/ 8 w 114"/>
                  <a:gd name="T1" fmla="*/ 76 h 76"/>
                  <a:gd name="T2" fmla="*/ 0 w 114"/>
                  <a:gd name="T3" fmla="*/ 60 h 76"/>
                  <a:gd name="T4" fmla="*/ 104 w 114"/>
                  <a:gd name="T5" fmla="*/ 0 h 76"/>
                  <a:gd name="T6" fmla="*/ 114 w 114"/>
                  <a:gd name="T7" fmla="*/ 14 h 76"/>
                  <a:gd name="T8" fmla="*/ 8 w 114"/>
                  <a:gd name="T9" fmla="*/ 76 h 76"/>
                </a:gdLst>
                <a:ahLst/>
                <a:cxnLst>
                  <a:cxn ang="0">
                    <a:pos x="T0" y="T1"/>
                  </a:cxn>
                  <a:cxn ang="0">
                    <a:pos x="T2" y="T3"/>
                  </a:cxn>
                  <a:cxn ang="0">
                    <a:pos x="T4" y="T5"/>
                  </a:cxn>
                  <a:cxn ang="0">
                    <a:pos x="T6" y="T7"/>
                  </a:cxn>
                  <a:cxn ang="0">
                    <a:pos x="T8" y="T9"/>
                  </a:cxn>
                </a:cxnLst>
                <a:rect l="0" t="0" r="r" b="b"/>
                <a:pathLst>
                  <a:path w="114" h="76">
                    <a:moveTo>
                      <a:pt x="8" y="76"/>
                    </a:moveTo>
                    <a:lnTo>
                      <a:pt x="0" y="60"/>
                    </a:lnTo>
                    <a:lnTo>
                      <a:pt x="104" y="0"/>
                    </a:lnTo>
                    <a:lnTo>
                      <a:pt x="114" y="14"/>
                    </a:lnTo>
                    <a:lnTo>
                      <a:pt x="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7">
                <a:extLst>
                  <a:ext uri="{FF2B5EF4-FFF2-40B4-BE49-F238E27FC236}">
                    <a16:creationId xmlns:a16="http://schemas.microsoft.com/office/drawing/2014/main" id="{71B131B4-7F42-475E-87D8-1F6190A018EB}"/>
                  </a:ext>
                </a:extLst>
              </p:cNvPr>
              <p:cNvSpPr>
                <a:spLocks/>
              </p:cNvSpPr>
              <p:nvPr/>
            </p:nvSpPr>
            <p:spPr bwMode="auto">
              <a:xfrm>
                <a:off x="2016" y="2511"/>
                <a:ext cx="116" cy="76"/>
              </a:xfrm>
              <a:custGeom>
                <a:avLst/>
                <a:gdLst>
                  <a:gd name="T0" fmla="*/ 106 w 116"/>
                  <a:gd name="T1" fmla="*/ 76 h 76"/>
                  <a:gd name="T2" fmla="*/ 0 w 116"/>
                  <a:gd name="T3" fmla="*/ 14 h 76"/>
                  <a:gd name="T4" fmla="*/ 10 w 116"/>
                  <a:gd name="T5" fmla="*/ 0 h 76"/>
                  <a:gd name="T6" fmla="*/ 116 w 116"/>
                  <a:gd name="T7" fmla="*/ 60 h 76"/>
                  <a:gd name="T8" fmla="*/ 106 w 116"/>
                  <a:gd name="T9" fmla="*/ 76 h 76"/>
                </a:gdLst>
                <a:ahLst/>
                <a:cxnLst>
                  <a:cxn ang="0">
                    <a:pos x="T0" y="T1"/>
                  </a:cxn>
                  <a:cxn ang="0">
                    <a:pos x="T2" y="T3"/>
                  </a:cxn>
                  <a:cxn ang="0">
                    <a:pos x="T4" y="T5"/>
                  </a:cxn>
                  <a:cxn ang="0">
                    <a:pos x="T6" y="T7"/>
                  </a:cxn>
                  <a:cxn ang="0">
                    <a:pos x="T8" y="T9"/>
                  </a:cxn>
                </a:cxnLst>
                <a:rect l="0" t="0" r="r" b="b"/>
                <a:pathLst>
                  <a:path w="116" h="76">
                    <a:moveTo>
                      <a:pt x="106" y="76"/>
                    </a:moveTo>
                    <a:lnTo>
                      <a:pt x="0" y="14"/>
                    </a:lnTo>
                    <a:lnTo>
                      <a:pt x="10" y="0"/>
                    </a:lnTo>
                    <a:lnTo>
                      <a:pt x="116" y="60"/>
                    </a:lnTo>
                    <a:lnTo>
                      <a:pt x="106"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Rectangle 48">
                <a:extLst>
                  <a:ext uri="{FF2B5EF4-FFF2-40B4-BE49-F238E27FC236}">
                    <a16:creationId xmlns:a16="http://schemas.microsoft.com/office/drawing/2014/main" id="{D189D936-5E0A-40D4-AA59-5D0B0FB0930E}"/>
                  </a:ext>
                </a:extLst>
              </p:cNvPr>
              <p:cNvSpPr>
                <a:spLocks noChangeArrowheads="1"/>
              </p:cNvSpPr>
              <p:nvPr/>
            </p:nvSpPr>
            <p:spPr bwMode="auto">
              <a:xfrm>
                <a:off x="1918" y="2213"/>
                <a:ext cx="18" cy="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Rectangle 49">
                <a:extLst>
                  <a:ext uri="{FF2B5EF4-FFF2-40B4-BE49-F238E27FC236}">
                    <a16:creationId xmlns:a16="http://schemas.microsoft.com/office/drawing/2014/main" id="{D5A7A403-8DF2-4D5F-9DED-1F6B5D2A1BD6}"/>
                  </a:ext>
                </a:extLst>
              </p:cNvPr>
              <p:cNvSpPr>
                <a:spLocks noChangeArrowheads="1"/>
              </p:cNvSpPr>
              <p:nvPr/>
            </p:nvSpPr>
            <p:spPr bwMode="auto">
              <a:xfrm>
                <a:off x="2214" y="2541"/>
                <a:ext cx="18" cy="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50">
                <a:extLst>
                  <a:ext uri="{FF2B5EF4-FFF2-40B4-BE49-F238E27FC236}">
                    <a16:creationId xmlns:a16="http://schemas.microsoft.com/office/drawing/2014/main" id="{3FC346DD-964B-4D80-A078-5293865F714B}"/>
                  </a:ext>
                </a:extLst>
              </p:cNvPr>
              <p:cNvSpPr>
                <a:spLocks noChangeArrowheads="1"/>
              </p:cNvSpPr>
              <p:nvPr/>
            </p:nvSpPr>
            <p:spPr bwMode="auto">
              <a:xfrm>
                <a:off x="2214" y="1999"/>
                <a:ext cx="18" cy="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1">
                <a:extLst>
                  <a:ext uri="{FF2B5EF4-FFF2-40B4-BE49-F238E27FC236}">
                    <a16:creationId xmlns:a16="http://schemas.microsoft.com/office/drawing/2014/main" id="{41D75E60-0901-4534-A1A3-0CFBC27E5A8B}"/>
                  </a:ext>
                </a:extLst>
              </p:cNvPr>
              <p:cNvSpPr>
                <a:spLocks/>
              </p:cNvSpPr>
              <p:nvPr/>
            </p:nvSpPr>
            <p:spPr bwMode="auto">
              <a:xfrm>
                <a:off x="2442" y="2137"/>
                <a:ext cx="42" cy="42"/>
              </a:xfrm>
              <a:custGeom>
                <a:avLst/>
                <a:gdLst>
                  <a:gd name="T0" fmla="*/ 12 w 42"/>
                  <a:gd name="T1" fmla="*/ 42 h 42"/>
                  <a:gd name="T2" fmla="*/ 0 w 42"/>
                  <a:gd name="T3" fmla="*/ 30 h 42"/>
                  <a:gd name="T4" fmla="*/ 30 w 42"/>
                  <a:gd name="T5" fmla="*/ 0 h 42"/>
                  <a:gd name="T6" fmla="*/ 42 w 42"/>
                  <a:gd name="T7" fmla="*/ 12 h 42"/>
                  <a:gd name="T8" fmla="*/ 12 w 42"/>
                  <a:gd name="T9" fmla="*/ 42 h 42"/>
                </a:gdLst>
                <a:ahLst/>
                <a:cxnLst>
                  <a:cxn ang="0">
                    <a:pos x="T0" y="T1"/>
                  </a:cxn>
                  <a:cxn ang="0">
                    <a:pos x="T2" y="T3"/>
                  </a:cxn>
                  <a:cxn ang="0">
                    <a:pos x="T4" y="T5"/>
                  </a:cxn>
                  <a:cxn ang="0">
                    <a:pos x="T6" y="T7"/>
                  </a:cxn>
                  <a:cxn ang="0">
                    <a:pos x="T8" y="T9"/>
                  </a:cxn>
                </a:cxnLst>
                <a:rect l="0" t="0" r="r" b="b"/>
                <a:pathLst>
                  <a:path w="42" h="42">
                    <a:moveTo>
                      <a:pt x="12" y="42"/>
                    </a:moveTo>
                    <a:lnTo>
                      <a:pt x="0" y="30"/>
                    </a:lnTo>
                    <a:lnTo>
                      <a:pt x="30" y="0"/>
                    </a:lnTo>
                    <a:lnTo>
                      <a:pt x="42" y="12"/>
                    </a:lnTo>
                    <a:lnTo>
                      <a:pt x="12"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52">
                <a:extLst>
                  <a:ext uri="{FF2B5EF4-FFF2-40B4-BE49-F238E27FC236}">
                    <a16:creationId xmlns:a16="http://schemas.microsoft.com/office/drawing/2014/main" id="{BEECDBFC-7F25-41A1-A674-B96D556912F3}"/>
                  </a:ext>
                </a:extLst>
              </p:cNvPr>
              <p:cNvSpPr>
                <a:spLocks/>
              </p:cNvSpPr>
              <p:nvPr/>
            </p:nvSpPr>
            <p:spPr bwMode="auto">
              <a:xfrm>
                <a:off x="1962" y="2409"/>
                <a:ext cx="44" cy="44"/>
              </a:xfrm>
              <a:custGeom>
                <a:avLst/>
                <a:gdLst>
                  <a:gd name="T0" fmla="*/ 12 w 44"/>
                  <a:gd name="T1" fmla="*/ 44 h 44"/>
                  <a:gd name="T2" fmla="*/ 0 w 44"/>
                  <a:gd name="T3" fmla="*/ 30 h 44"/>
                  <a:gd name="T4" fmla="*/ 30 w 44"/>
                  <a:gd name="T5" fmla="*/ 0 h 44"/>
                  <a:gd name="T6" fmla="*/ 44 w 44"/>
                  <a:gd name="T7" fmla="*/ 14 h 44"/>
                  <a:gd name="T8" fmla="*/ 12 w 44"/>
                  <a:gd name="T9" fmla="*/ 44 h 44"/>
                </a:gdLst>
                <a:ahLst/>
                <a:cxnLst>
                  <a:cxn ang="0">
                    <a:pos x="T0" y="T1"/>
                  </a:cxn>
                  <a:cxn ang="0">
                    <a:pos x="T2" y="T3"/>
                  </a:cxn>
                  <a:cxn ang="0">
                    <a:pos x="T4" y="T5"/>
                  </a:cxn>
                  <a:cxn ang="0">
                    <a:pos x="T6" y="T7"/>
                  </a:cxn>
                  <a:cxn ang="0">
                    <a:pos x="T8" y="T9"/>
                  </a:cxn>
                </a:cxnLst>
                <a:rect l="0" t="0" r="r" b="b"/>
                <a:pathLst>
                  <a:path w="44" h="44">
                    <a:moveTo>
                      <a:pt x="12" y="44"/>
                    </a:moveTo>
                    <a:lnTo>
                      <a:pt x="0" y="30"/>
                    </a:lnTo>
                    <a:lnTo>
                      <a:pt x="30" y="0"/>
                    </a:lnTo>
                    <a:lnTo>
                      <a:pt x="44" y="14"/>
                    </a:lnTo>
                    <a:lnTo>
                      <a:pt x="12"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3">
                <a:extLst>
                  <a:ext uri="{FF2B5EF4-FFF2-40B4-BE49-F238E27FC236}">
                    <a16:creationId xmlns:a16="http://schemas.microsoft.com/office/drawing/2014/main" id="{6481DDA9-5E4B-4D06-94EF-3B086F00C8A6}"/>
                  </a:ext>
                </a:extLst>
              </p:cNvPr>
              <p:cNvSpPr>
                <a:spLocks/>
              </p:cNvSpPr>
              <p:nvPr/>
            </p:nvSpPr>
            <p:spPr bwMode="auto">
              <a:xfrm>
                <a:off x="1962" y="2137"/>
                <a:ext cx="44" cy="42"/>
              </a:xfrm>
              <a:custGeom>
                <a:avLst/>
                <a:gdLst>
                  <a:gd name="T0" fmla="*/ 30 w 44"/>
                  <a:gd name="T1" fmla="*/ 42 h 42"/>
                  <a:gd name="T2" fmla="*/ 0 w 44"/>
                  <a:gd name="T3" fmla="*/ 12 h 42"/>
                  <a:gd name="T4" fmla="*/ 12 w 44"/>
                  <a:gd name="T5" fmla="*/ 0 h 42"/>
                  <a:gd name="T6" fmla="*/ 44 w 44"/>
                  <a:gd name="T7" fmla="*/ 30 h 42"/>
                  <a:gd name="T8" fmla="*/ 30 w 44"/>
                  <a:gd name="T9" fmla="*/ 42 h 42"/>
                </a:gdLst>
                <a:ahLst/>
                <a:cxnLst>
                  <a:cxn ang="0">
                    <a:pos x="T0" y="T1"/>
                  </a:cxn>
                  <a:cxn ang="0">
                    <a:pos x="T2" y="T3"/>
                  </a:cxn>
                  <a:cxn ang="0">
                    <a:pos x="T4" y="T5"/>
                  </a:cxn>
                  <a:cxn ang="0">
                    <a:pos x="T6" y="T7"/>
                  </a:cxn>
                  <a:cxn ang="0">
                    <a:pos x="T8" y="T9"/>
                  </a:cxn>
                </a:cxnLst>
                <a:rect l="0" t="0" r="r" b="b"/>
                <a:pathLst>
                  <a:path w="44" h="42">
                    <a:moveTo>
                      <a:pt x="30" y="42"/>
                    </a:moveTo>
                    <a:lnTo>
                      <a:pt x="0" y="12"/>
                    </a:lnTo>
                    <a:lnTo>
                      <a:pt x="12" y="0"/>
                    </a:lnTo>
                    <a:lnTo>
                      <a:pt x="44" y="30"/>
                    </a:lnTo>
                    <a:lnTo>
                      <a:pt x="3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54">
                <a:extLst>
                  <a:ext uri="{FF2B5EF4-FFF2-40B4-BE49-F238E27FC236}">
                    <a16:creationId xmlns:a16="http://schemas.microsoft.com/office/drawing/2014/main" id="{EFDB0DAB-DB5E-403C-9F95-CB75E8F20222}"/>
                  </a:ext>
                </a:extLst>
              </p:cNvPr>
              <p:cNvSpPr>
                <a:spLocks/>
              </p:cNvSpPr>
              <p:nvPr/>
            </p:nvSpPr>
            <p:spPr bwMode="auto">
              <a:xfrm>
                <a:off x="2442" y="2409"/>
                <a:ext cx="42" cy="44"/>
              </a:xfrm>
              <a:custGeom>
                <a:avLst/>
                <a:gdLst>
                  <a:gd name="T0" fmla="*/ 30 w 42"/>
                  <a:gd name="T1" fmla="*/ 44 h 44"/>
                  <a:gd name="T2" fmla="*/ 0 w 42"/>
                  <a:gd name="T3" fmla="*/ 14 h 44"/>
                  <a:gd name="T4" fmla="*/ 12 w 42"/>
                  <a:gd name="T5" fmla="*/ 0 h 44"/>
                  <a:gd name="T6" fmla="*/ 42 w 42"/>
                  <a:gd name="T7" fmla="*/ 30 h 44"/>
                  <a:gd name="T8" fmla="*/ 30 w 42"/>
                  <a:gd name="T9" fmla="*/ 44 h 44"/>
                </a:gdLst>
                <a:ahLst/>
                <a:cxnLst>
                  <a:cxn ang="0">
                    <a:pos x="T0" y="T1"/>
                  </a:cxn>
                  <a:cxn ang="0">
                    <a:pos x="T2" y="T3"/>
                  </a:cxn>
                  <a:cxn ang="0">
                    <a:pos x="T4" y="T5"/>
                  </a:cxn>
                  <a:cxn ang="0">
                    <a:pos x="T6" y="T7"/>
                  </a:cxn>
                  <a:cxn ang="0">
                    <a:pos x="T8" y="T9"/>
                  </a:cxn>
                </a:cxnLst>
                <a:rect l="0" t="0" r="r" b="b"/>
                <a:pathLst>
                  <a:path w="42" h="44">
                    <a:moveTo>
                      <a:pt x="30" y="44"/>
                    </a:moveTo>
                    <a:lnTo>
                      <a:pt x="0" y="14"/>
                    </a:lnTo>
                    <a:lnTo>
                      <a:pt x="12" y="0"/>
                    </a:lnTo>
                    <a:lnTo>
                      <a:pt x="42" y="30"/>
                    </a:lnTo>
                    <a:lnTo>
                      <a:pt x="3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55">
                <a:extLst>
                  <a:ext uri="{FF2B5EF4-FFF2-40B4-BE49-F238E27FC236}">
                    <a16:creationId xmlns:a16="http://schemas.microsoft.com/office/drawing/2014/main" id="{7B42C10A-E2DA-4A2D-ABF6-5274086A457C}"/>
                  </a:ext>
                </a:extLst>
              </p:cNvPr>
              <p:cNvSpPr>
                <a:spLocks noEditPoints="1"/>
              </p:cNvSpPr>
              <p:nvPr/>
            </p:nvSpPr>
            <p:spPr bwMode="auto">
              <a:xfrm>
                <a:off x="2042" y="2113"/>
                <a:ext cx="360" cy="358"/>
              </a:xfrm>
              <a:custGeom>
                <a:avLst/>
                <a:gdLst>
                  <a:gd name="T0" fmla="*/ 164 w 360"/>
                  <a:gd name="T1" fmla="*/ 358 h 358"/>
                  <a:gd name="T2" fmla="*/ 112 w 360"/>
                  <a:gd name="T3" fmla="*/ 346 h 358"/>
                  <a:gd name="T4" fmla="*/ 68 w 360"/>
                  <a:gd name="T5" fmla="*/ 318 h 358"/>
                  <a:gd name="T6" fmla="*/ 42 w 360"/>
                  <a:gd name="T7" fmla="*/ 292 h 358"/>
                  <a:gd name="T8" fmla="*/ 14 w 360"/>
                  <a:gd name="T9" fmla="*/ 246 h 358"/>
                  <a:gd name="T10" fmla="*/ 2 w 360"/>
                  <a:gd name="T11" fmla="*/ 196 h 358"/>
                  <a:gd name="T12" fmla="*/ 4 w 360"/>
                  <a:gd name="T13" fmla="*/ 144 h 358"/>
                  <a:gd name="T14" fmla="*/ 22 w 360"/>
                  <a:gd name="T15" fmla="*/ 96 h 358"/>
                  <a:gd name="T16" fmla="*/ 54 w 360"/>
                  <a:gd name="T17" fmla="*/ 52 h 358"/>
                  <a:gd name="T18" fmla="*/ 82 w 360"/>
                  <a:gd name="T19" fmla="*/ 28 h 358"/>
                  <a:gd name="T20" fmla="*/ 130 w 360"/>
                  <a:gd name="T21" fmla="*/ 6 h 358"/>
                  <a:gd name="T22" fmla="*/ 180 w 360"/>
                  <a:gd name="T23" fmla="*/ 0 h 358"/>
                  <a:gd name="T24" fmla="*/ 232 w 360"/>
                  <a:gd name="T25" fmla="*/ 6 h 358"/>
                  <a:gd name="T26" fmla="*/ 280 w 360"/>
                  <a:gd name="T27" fmla="*/ 28 h 358"/>
                  <a:gd name="T28" fmla="*/ 308 w 360"/>
                  <a:gd name="T29" fmla="*/ 52 h 358"/>
                  <a:gd name="T30" fmla="*/ 330 w 360"/>
                  <a:gd name="T31" fmla="*/ 80 h 358"/>
                  <a:gd name="T32" fmla="*/ 352 w 360"/>
                  <a:gd name="T33" fmla="*/ 128 h 358"/>
                  <a:gd name="T34" fmla="*/ 360 w 360"/>
                  <a:gd name="T35" fmla="*/ 178 h 358"/>
                  <a:gd name="T36" fmla="*/ 352 w 360"/>
                  <a:gd name="T37" fmla="*/ 230 h 358"/>
                  <a:gd name="T38" fmla="*/ 330 w 360"/>
                  <a:gd name="T39" fmla="*/ 278 h 358"/>
                  <a:gd name="T40" fmla="*/ 308 w 360"/>
                  <a:gd name="T41" fmla="*/ 306 h 358"/>
                  <a:gd name="T42" fmla="*/ 264 w 360"/>
                  <a:gd name="T43" fmla="*/ 338 h 358"/>
                  <a:gd name="T44" fmla="*/ 214 w 360"/>
                  <a:gd name="T45" fmla="*/ 354 h 358"/>
                  <a:gd name="T46" fmla="*/ 180 w 360"/>
                  <a:gd name="T47" fmla="*/ 358 h 358"/>
                  <a:gd name="T48" fmla="*/ 164 w 360"/>
                  <a:gd name="T49" fmla="*/ 18 h 358"/>
                  <a:gd name="T50" fmla="*/ 120 w 360"/>
                  <a:gd name="T51" fmla="*/ 30 h 358"/>
                  <a:gd name="T52" fmla="*/ 78 w 360"/>
                  <a:gd name="T53" fmla="*/ 54 h 358"/>
                  <a:gd name="T54" fmla="*/ 56 w 360"/>
                  <a:gd name="T55" fmla="*/ 76 h 358"/>
                  <a:gd name="T56" fmla="*/ 30 w 360"/>
                  <a:gd name="T57" fmla="*/ 118 h 358"/>
                  <a:gd name="T58" fmla="*/ 20 w 360"/>
                  <a:gd name="T59" fmla="*/ 164 h 358"/>
                  <a:gd name="T60" fmla="*/ 22 w 360"/>
                  <a:gd name="T61" fmla="*/ 210 h 358"/>
                  <a:gd name="T62" fmla="*/ 38 w 360"/>
                  <a:gd name="T63" fmla="*/ 254 h 358"/>
                  <a:gd name="T64" fmla="*/ 66 w 360"/>
                  <a:gd name="T65" fmla="*/ 292 h 358"/>
                  <a:gd name="T66" fmla="*/ 92 w 360"/>
                  <a:gd name="T67" fmla="*/ 314 h 358"/>
                  <a:gd name="T68" fmla="*/ 134 w 360"/>
                  <a:gd name="T69" fmla="*/ 334 h 358"/>
                  <a:gd name="T70" fmla="*/ 180 w 360"/>
                  <a:gd name="T71" fmla="*/ 340 h 358"/>
                  <a:gd name="T72" fmla="*/ 226 w 360"/>
                  <a:gd name="T73" fmla="*/ 334 h 358"/>
                  <a:gd name="T74" fmla="*/ 270 w 360"/>
                  <a:gd name="T75" fmla="*/ 314 h 358"/>
                  <a:gd name="T76" fmla="*/ 294 w 360"/>
                  <a:gd name="T77" fmla="*/ 292 h 358"/>
                  <a:gd name="T78" fmla="*/ 324 w 360"/>
                  <a:gd name="T79" fmla="*/ 254 h 358"/>
                  <a:gd name="T80" fmla="*/ 338 w 360"/>
                  <a:gd name="T81" fmla="*/ 210 h 358"/>
                  <a:gd name="T82" fmla="*/ 342 w 360"/>
                  <a:gd name="T83" fmla="*/ 164 h 358"/>
                  <a:gd name="T84" fmla="*/ 330 w 360"/>
                  <a:gd name="T85" fmla="*/ 118 h 358"/>
                  <a:gd name="T86" fmla="*/ 306 w 360"/>
                  <a:gd name="T87" fmla="*/ 76 h 358"/>
                  <a:gd name="T88" fmla="*/ 294 w 360"/>
                  <a:gd name="T89" fmla="*/ 64 h 358"/>
                  <a:gd name="T90" fmla="*/ 256 w 360"/>
                  <a:gd name="T91" fmla="*/ 36 h 358"/>
                  <a:gd name="T92" fmla="*/ 212 w 360"/>
                  <a:gd name="T93" fmla="*/ 20 h 358"/>
                  <a:gd name="T94" fmla="*/ 180 w 360"/>
                  <a:gd name="T95" fmla="*/ 1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0" h="358">
                    <a:moveTo>
                      <a:pt x="180" y="358"/>
                    </a:moveTo>
                    <a:lnTo>
                      <a:pt x="180" y="358"/>
                    </a:lnTo>
                    <a:lnTo>
                      <a:pt x="164" y="358"/>
                    </a:lnTo>
                    <a:lnTo>
                      <a:pt x="146" y="354"/>
                    </a:lnTo>
                    <a:lnTo>
                      <a:pt x="130" y="350"/>
                    </a:lnTo>
                    <a:lnTo>
                      <a:pt x="112" y="346"/>
                    </a:lnTo>
                    <a:lnTo>
                      <a:pt x="96" y="338"/>
                    </a:lnTo>
                    <a:lnTo>
                      <a:pt x="82" y="328"/>
                    </a:lnTo>
                    <a:lnTo>
                      <a:pt x="68" y="318"/>
                    </a:lnTo>
                    <a:lnTo>
                      <a:pt x="54" y="306"/>
                    </a:lnTo>
                    <a:lnTo>
                      <a:pt x="54" y="306"/>
                    </a:lnTo>
                    <a:lnTo>
                      <a:pt x="42" y="292"/>
                    </a:lnTo>
                    <a:lnTo>
                      <a:pt x="30" y="278"/>
                    </a:lnTo>
                    <a:lnTo>
                      <a:pt x="22" y="262"/>
                    </a:lnTo>
                    <a:lnTo>
                      <a:pt x="14" y="246"/>
                    </a:lnTo>
                    <a:lnTo>
                      <a:pt x="8" y="230"/>
                    </a:lnTo>
                    <a:lnTo>
                      <a:pt x="4" y="214"/>
                    </a:lnTo>
                    <a:lnTo>
                      <a:pt x="2" y="196"/>
                    </a:lnTo>
                    <a:lnTo>
                      <a:pt x="0" y="178"/>
                    </a:lnTo>
                    <a:lnTo>
                      <a:pt x="2" y="162"/>
                    </a:lnTo>
                    <a:lnTo>
                      <a:pt x="4" y="144"/>
                    </a:lnTo>
                    <a:lnTo>
                      <a:pt x="8" y="128"/>
                    </a:lnTo>
                    <a:lnTo>
                      <a:pt x="14" y="112"/>
                    </a:lnTo>
                    <a:lnTo>
                      <a:pt x="22" y="96"/>
                    </a:lnTo>
                    <a:lnTo>
                      <a:pt x="30" y="80"/>
                    </a:lnTo>
                    <a:lnTo>
                      <a:pt x="42" y="66"/>
                    </a:lnTo>
                    <a:lnTo>
                      <a:pt x="54" y="52"/>
                    </a:lnTo>
                    <a:lnTo>
                      <a:pt x="54" y="52"/>
                    </a:lnTo>
                    <a:lnTo>
                      <a:pt x="68" y="40"/>
                    </a:lnTo>
                    <a:lnTo>
                      <a:pt x="82" y="28"/>
                    </a:lnTo>
                    <a:lnTo>
                      <a:pt x="96" y="20"/>
                    </a:lnTo>
                    <a:lnTo>
                      <a:pt x="112" y="12"/>
                    </a:lnTo>
                    <a:lnTo>
                      <a:pt x="130" y="6"/>
                    </a:lnTo>
                    <a:lnTo>
                      <a:pt x="146" y="2"/>
                    </a:lnTo>
                    <a:lnTo>
                      <a:pt x="164" y="0"/>
                    </a:lnTo>
                    <a:lnTo>
                      <a:pt x="180" y="0"/>
                    </a:lnTo>
                    <a:lnTo>
                      <a:pt x="198" y="0"/>
                    </a:lnTo>
                    <a:lnTo>
                      <a:pt x="214" y="2"/>
                    </a:lnTo>
                    <a:lnTo>
                      <a:pt x="232" y="6"/>
                    </a:lnTo>
                    <a:lnTo>
                      <a:pt x="248" y="12"/>
                    </a:lnTo>
                    <a:lnTo>
                      <a:pt x="264" y="20"/>
                    </a:lnTo>
                    <a:lnTo>
                      <a:pt x="280" y="28"/>
                    </a:lnTo>
                    <a:lnTo>
                      <a:pt x="294" y="40"/>
                    </a:lnTo>
                    <a:lnTo>
                      <a:pt x="308" y="52"/>
                    </a:lnTo>
                    <a:lnTo>
                      <a:pt x="308" y="52"/>
                    </a:lnTo>
                    <a:lnTo>
                      <a:pt x="308" y="52"/>
                    </a:lnTo>
                    <a:lnTo>
                      <a:pt x="320" y="66"/>
                    </a:lnTo>
                    <a:lnTo>
                      <a:pt x="330" y="80"/>
                    </a:lnTo>
                    <a:lnTo>
                      <a:pt x="340" y="96"/>
                    </a:lnTo>
                    <a:lnTo>
                      <a:pt x="346" y="112"/>
                    </a:lnTo>
                    <a:lnTo>
                      <a:pt x="352" y="128"/>
                    </a:lnTo>
                    <a:lnTo>
                      <a:pt x="356" y="144"/>
                    </a:lnTo>
                    <a:lnTo>
                      <a:pt x="360" y="162"/>
                    </a:lnTo>
                    <a:lnTo>
                      <a:pt x="360" y="178"/>
                    </a:lnTo>
                    <a:lnTo>
                      <a:pt x="360" y="196"/>
                    </a:lnTo>
                    <a:lnTo>
                      <a:pt x="356" y="214"/>
                    </a:lnTo>
                    <a:lnTo>
                      <a:pt x="352" y="230"/>
                    </a:lnTo>
                    <a:lnTo>
                      <a:pt x="346" y="246"/>
                    </a:lnTo>
                    <a:lnTo>
                      <a:pt x="340" y="262"/>
                    </a:lnTo>
                    <a:lnTo>
                      <a:pt x="330" y="278"/>
                    </a:lnTo>
                    <a:lnTo>
                      <a:pt x="320" y="292"/>
                    </a:lnTo>
                    <a:lnTo>
                      <a:pt x="308" y="306"/>
                    </a:lnTo>
                    <a:lnTo>
                      <a:pt x="308" y="306"/>
                    </a:lnTo>
                    <a:lnTo>
                      <a:pt x="294" y="318"/>
                    </a:lnTo>
                    <a:lnTo>
                      <a:pt x="280" y="328"/>
                    </a:lnTo>
                    <a:lnTo>
                      <a:pt x="264" y="338"/>
                    </a:lnTo>
                    <a:lnTo>
                      <a:pt x="248" y="346"/>
                    </a:lnTo>
                    <a:lnTo>
                      <a:pt x="232" y="350"/>
                    </a:lnTo>
                    <a:lnTo>
                      <a:pt x="214" y="354"/>
                    </a:lnTo>
                    <a:lnTo>
                      <a:pt x="198" y="358"/>
                    </a:lnTo>
                    <a:lnTo>
                      <a:pt x="180" y="358"/>
                    </a:lnTo>
                    <a:lnTo>
                      <a:pt x="180" y="358"/>
                    </a:lnTo>
                    <a:close/>
                    <a:moveTo>
                      <a:pt x="180" y="18"/>
                    </a:moveTo>
                    <a:lnTo>
                      <a:pt x="180" y="18"/>
                    </a:lnTo>
                    <a:lnTo>
                      <a:pt x="164" y="18"/>
                    </a:lnTo>
                    <a:lnTo>
                      <a:pt x="150" y="20"/>
                    </a:lnTo>
                    <a:lnTo>
                      <a:pt x="134" y="24"/>
                    </a:lnTo>
                    <a:lnTo>
                      <a:pt x="120" y="30"/>
                    </a:lnTo>
                    <a:lnTo>
                      <a:pt x="106" y="36"/>
                    </a:lnTo>
                    <a:lnTo>
                      <a:pt x="92" y="44"/>
                    </a:lnTo>
                    <a:lnTo>
                      <a:pt x="78" y="54"/>
                    </a:lnTo>
                    <a:lnTo>
                      <a:pt x="66" y="64"/>
                    </a:lnTo>
                    <a:lnTo>
                      <a:pt x="66" y="64"/>
                    </a:lnTo>
                    <a:lnTo>
                      <a:pt x="56" y="76"/>
                    </a:lnTo>
                    <a:lnTo>
                      <a:pt x="46" y="90"/>
                    </a:lnTo>
                    <a:lnTo>
                      <a:pt x="38" y="104"/>
                    </a:lnTo>
                    <a:lnTo>
                      <a:pt x="30" y="118"/>
                    </a:lnTo>
                    <a:lnTo>
                      <a:pt x="26" y="132"/>
                    </a:lnTo>
                    <a:lnTo>
                      <a:pt x="22" y="148"/>
                    </a:lnTo>
                    <a:lnTo>
                      <a:pt x="20" y="164"/>
                    </a:lnTo>
                    <a:lnTo>
                      <a:pt x="18" y="178"/>
                    </a:lnTo>
                    <a:lnTo>
                      <a:pt x="20" y="194"/>
                    </a:lnTo>
                    <a:lnTo>
                      <a:pt x="22" y="210"/>
                    </a:lnTo>
                    <a:lnTo>
                      <a:pt x="26" y="224"/>
                    </a:lnTo>
                    <a:lnTo>
                      <a:pt x="30" y="240"/>
                    </a:lnTo>
                    <a:lnTo>
                      <a:pt x="38" y="254"/>
                    </a:lnTo>
                    <a:lnTo>
                      <a:pt x="46" y="268"/>
                    </a:lnTo>
                    <a:lnTo>
                      <a:pt x="56" y="280"/>
                    </a:lnTo>
                    <a:lnTo>
                      <a:pt x="66" y="292"/>
                    </a:lnTo>
                    <a:lnTo>
                      <a:pt x="66" y="292"/>
                    </a:lnTo>
                    <a:lnTo>
                      <a:pt x="78" y="304"/>
                    </a:lnTo>
                    <a:lnTo>
                      <a:pt x="92" y="314"/>
                    </a:lnTo>
                    <a:lnTo>
                      <a:pt x="106" y="322"/>
                    </a:lnTo>
                    <a:lnTo>
                      <a:pt x="120" y="328"/>
                    </a:lnTo>
                    <a:lnTo>
                      <a:pt x="134" y="334"/>
                    </a:lnTo>
                    <a:lnTo>
                      <a:pt x="150" y="338"/>
                    </a:lnTo>
                    <a:lnTo>
                      <a:pt x="164" y="340"/>
                    </a:lnTo>
                    <a:lnTo>
                      <a:pt x="180" y="340"/>
                    </a:lnTo>
                    <a:lnTo>
                      <a:pt x="196" y="340"/>
                    </a:lnTo>
                    <a:lnTo>
                      <a:pt x="212" y="338"/>
                    </a:lnTo>
                    <a:lnTo>
                      <a:pt x="226" y="334"/>
                    </a:lnTo>
                    <a:lnTo>
                      <a:pt x="242" y="328"/>
                    </a:lnTo>
                    <a:lnTo>
                      <a:pt x="256" y="322"/>
                    </a:lnTo>
                    <a:lnTo>
                      <a:pt x="270" y="314"/>
                    </a:lnTo>
                    <a:lnTo>
                      <a:pt x="282" y="304"/>
                    </a:lnTo>
                    <a:lnTo>
                      <a:pt x="294" y="292"/>
                    </a:lnTo>
                    <a:lnTo>
                      <a:pt x="294" y="292"/>
                    </a:lnTo>
                    <a:lnTo>
                      <a:pt x="306" y="280"/>
                    </a:lnTo>
                    <a:lnTo>
                      <a:pt x="316" y="268"/>
                    </a:lnTo>
                    <a:lnTo>
                      <a:pt x="324" y="254"/>
                    </a:lnTo>
                    <a:lnTo>
                      <a:pt x="330" y="240"/>
                    </a:lnTo>
                    <a:lnTo>
                      <a:pt x="336" y="224"/>
                    </a:lnTo>
                    <a:lnTo>
                      <a:pt x="338" y="210"/>
                    </a:lnTo>
                    <a:lnTo>
                      <a:pt x="342" y="194"/>
                    </a:lnTo>
                    <a:lnTo>
                      <a:pt x="342" y="178"/>
                    </a:lnTo>
                    <a:lnTo>
                      <a:pt x="342" y="164"/>
                    </a:lnTo>
                    <a:lnTo>
                      <a:pt x="338" y="148"/>
                    </a:lnTo>
                    <a:lnTo>
                      <a:pt x="336" y="132"/>
                    </a:lnTo>
                    <a:lnTo>
                      <a:pt x="330" y="118"/>
                    </a:lnTo>
                    <a:lnTo>
                      <a:pt x="324" y="104"/>
                    </a:lnTo>
                    <a:lnTo>
                      <a:pt x="316" y="90"/>
                    </a:lnTo>
                    <a:lnTo>
                      <a:pt x="306" y="76"/>
                    </a:lnTo>
                    <a:lnTo>
                      <a:pt x="294" y="64"/>
                    </a:lnTo>
                    <a:lnTo>
                      <a:pt x="294" y="64"/>
                    </a:lnTo>
                    <a:lnTo>
                      <a:pt x="294" y="64"/>
                    </a:lnTo>
                    <a:lnTo>
                      <a:pt x="282" y="54"/>
                    </a:lnTo>
                    <a:lnTo>
                      <a:pt x="270" y="44"/>
                    </a:lnTo>
                    <a:lnTo>
                      <a:pt x="256" y="36"/>
                    </a:lnTo>
                    <a:lnTo>
                      <a:pt x="242" y="30"/>
                    </a:lnTo>
                    <a:lnTo>
                      <a:pt x="226" y="24"/>
                    </a:lnTo>
                    <a:lnTo>
                      <a:pt x="212" y="20"/>
                    </a:lnTo>
                    <a:lnTo>
                      <a:pt x="196" y="18"/>
                    </a:lnTo>
                    <a:lnTo>
                      <a:pt x="180" y="18"/>
                    </a:lnTo>
                    <a:lnTo>
                      <a:pt x="18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6">
                <a:extLst>
                  <a:ext uri="{FF2B5EF4-FFF2-40B4-BE49-F238E27FC236}">
                    <a16:creationId xmlns:a16="http://schemas.microsoft.com/office/drawing/2014/main" id="{036C8105-0288-4F39-837F-1D99E803AE4D}"/>
                  </a:ext>
                </a:extLst>
              </p:cNvPr>
              <p:cNvSpPr>
                <a:spLocks/>
              </p:cNvSpPr>
              <p:nvPr/>
            </p:nvSpPr>
            <p:spPr bwMode="auto">
              <a:xfrm>
                <a:off x="2262" y="2317"/>
                <a:ext cx="92" cy="96"/>
              </a:xfrm>
              <a:custGeom>
                <a:avLst/>
                <a:gdLst>
                  <a:gd name="T0" fmla="*/ 92 w 92"/>
                  <a:gd name="T1" fmla="*/ 96 h 96"/>
                  <a:gd name="T2" fmla="*/ 74 w 92"/>
                  <a:gd name="T3" fmla="*/ 96 h 96"/>
                  <a:gd name="T4" fmla="*/ 74 w 92"/>
                  <a:gd name="T5" fmla="*/ 60 h 96"/>
                  <a:gd name="T6" fmla="*/ 74 w 92"/>
                  <a:gd name="T7" fmla="*/ 60 h 96"/>
                  <a:gd name="T8" fmla="*/ 72 w 92"/>
                  <a:gd name="T9" fmla="*/ 52 h 96"/>
                  <a:gd name="T10" fmla="*/ 70 w 92"/>
                  <a:gd name="T11" fmla="*/ 44 h 96"/>
                  <a:gd name="T12" fmla="*/ 66 w 92"/>
                  <a:gd name="T13" fmla="*/ 38 h 96"/>
                  <a:gd name="T14" fmla="*/ 60 w 92"/>
                  <a:gd name="T15" fmla="*/ 30 h 96"/>
                  <a:gd name="T16" fmla="*/ 60 w 92"/>
                  <a:gd name="T17" fmla="*/ 30 h 96"/>
                  <a:gd name="T18" fmla="*/ 54 w 92"/>
                  <a:gd name="T19" fmla="*/ 26 h 96"/>
                  <a:gd name="T20" fmla="*/ 48 w 92"/>
                  <a:gd name="T21" fmla="*/ 22 h 96"/>
                  <a:gd name="T22" fmla="*/ 40 w 92"/>
                  <a:gd name="T23" fmla="*/ 20 h 96"/>
                  <a:gd name="T24" fmla="*/ 32 w 92"/>
                  <a:gd name="T25" fmla="*/ 18 h 96"/>
                  <a:gd name="T26" fmla="*/ 0 w 92"/>
                  <a:gd name="T27" fmla="*/ 18 h 96"/>
                  <a:gd name="T28" fmla="*/ 0 w 92"/>
                  <a:gd name="T29" fmla="*/ 0 h 96"/>
                  <a:gd name="T30" fmla="*/ 32 w 92"/>
                  <a:gd name="T31" fmla="*/ 0 h 96"/>
                  <a:gd name="T32" fmla="*/ 32 w 92"/>
                  <a:gd name="T33" fmla="*/ 0 h 96"/>
                  <a:gd name="T34" fmla="*/ 42 w 92"/>
                  <a:gd name="T35" fmla="*/ 2 h 96"/>
                  <a:gd name="T36" fmla="*/ 54 w 92"/>
                  <a:gd name="T37" fmla="*/ 4 h 96"/>
                  <a:gd name="T38" fmla="*/ 64 w 92"/>
                  <a:gd name="T39" fmla="*/ 10 h 96"/>
                  <a:gd name="T40" fmla="*/ 74 w 92"/>
                  <a:gd name="T41" fmla="*/ 18 h 96"/>
                  <a:gd name="T42" fmla="*/ 74 w 92"/>
                  <a:gd name="T43" fmla="*/ 18 h 96"/>
                  <a:gd name="T44" fmla="*/ 82 w 92"/>
                  <a:gd name="T45" fmla="*/ 28 h 96"/>
                  <a:gd name="T46" fmla="*/ 86 w 92"/>
                  <a:gd name="T47" fmla="*/ 38 h 96"/>
                  <a:gd name="T48" fmla="*/ 90 w 92"/>
                  <a:gd name="T49" fmla="*/ 48 h 96"/>
                  <a:gd name="T50" fmla="*/ 92 w 92"/>
                  <a:gd name="T51" fmla="*/ 60 h 96"/>
                  <a:gd name="T52" fmla="*/ 92 w 92"/>
                  <a:gd name="T53"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 h="96">
                    <a:moveTo>
                      <a:pt x="92" y="96"/>
                    </a:moveTo>
                    <a:lnTo>
                      <a:pt x="74" y="96"/>
                    </a:lnTo>
                    <a:lnTo>
                      <a:pt x="74" y="60"/>
                    </a:lnTo>
                    <a:lnTo>
                      <a:pt x="74" y="60"/>
                    </a:lnTo>
                    <a:lnTo>
                      <a:pt x="72" y="52"/>
                    </a:lnTo>
                    <a:lnTo>
                      <a:pt x="70" y="44"/>
                    </a:lnTo>
                    <a:lnTo>
                      <a:pt x="66" y="38"/>
                    </a:lnTo>
                    <a:lnTo>
                      <a:pt x="60" y="30"/>
                    </a:lnTo>
                    <a:lnTo>
                      <a:pt x="60" y="30"/>
                    </a:lnTo>
                    <a:lnTo>
                      <a:pt x="54" y="26"/>
                    </a:lnTo>
                    <a:lnTo>
                      <a:pt x="48" y="22"/>
                    </a:lnTo>
                    <a:lnTo>
                      <a:pt x="40" y="20"/>
                    </a:lnTo>
                    <a:lnTo>
                      <a:pt x="32" y="18"/>
                    </a:lnTo>
                    <a:lnTo>
                      <a:pt x="0" y="18"/>
                    </a:lnTo>
                    <a:lnTo>
                      <a:pt x="0" y="0"/>
                    </a:lnTo>
                    <a:lnTo>
                      <a:pt x="32" y="0"/>
                    </a:lnTo>
                    <a:lnTo>
                      <a:pt x="32" y="0"/>
                    </a:lnTo>
                    <a:lnTo>
                      <a:pt x="42" y="2"/>
                    </a:lnTo>
                    <a:lnTo>
                      <a:pt x="54" y="4"/>
                    </a:lnTo>
                    <a:lnTo>
                      <a:pt x="64" y="10"/>
                    </a:lnTo>
                    <a:lnTo>
                      <a:pt x="74" y="18"/>
                    </a:lnTo>
                    <a:lnTo>
                      <a:pt x="74" y="18"/>
                    </a:lnTo>
                    <a:lnTo>
                      <a:pt x="82" y="28"/>
                    </a:lnTo>
                    <a:lnTo>
                      <a:pt x="86" y="38"/>
                    </a:lnTo>
                    <a:lnTo>
                      <a:pt x="90" y="48"/>
                    </a:lnTo>
                    <a:lnTo>
                      <a:pt x="92" y="60"/>
                    </a:lnTo>
                    <a:lnTo>
                      <a:pt x="92"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57">
                <a:extLst>
                  <a:ext uri="{FF2B5EF4-FFF2-40B4-BE49-F238E27FC236}">
                    <a16:creationId xmlns:a16="http://schemas.microsoft.com/office/drawing/2014/main" id="{53982DF1-C827-4439-A267-A1D0EFF3CA45}"/>
                  </a:ext>
                </a:extLst>
              </p:cNvPr>
              <p:cNvSpPr>
                <a:spLocks/>
              </p:cNvSpPr>
              <p:nvPr/>
            </p:nvSpPr>
            <p:spPr bwMode="auto">
              <a:xfrm>
                <a:off x="2098" y="2317"/>
                <a:ext cx="170" cy="100"/>
              </a:xfrm>
              <a:custGeom>
                <a:avLst/>
                <a:gdLst>
                  <a:gd name="T0" fmla="*/ 18 w 170"/>
                  <a:gd name="T1" fmla="*/ 100 h 100"/>
                  <a:gd name="T2" fmla="*/ 0 w 170"/>
                  <a:gd name="T3" fmla="*/ 100 h 100"/>
                  <a:gd name="T4" fmla="*/ 0 w 170"/>
                  <a:gd name="T5" fmla="*/ 60 h 100"/>
                  <a:gd name="T6" fmla="*/ 0 w 170"/>
                  <a:gd name="T7" fmla="*/ 60 h 100"/>
                  <a:gd name="T8" fmla="*/ 2 w 170"/>
                  <a:gd name="T9" fmla="*/ 48 h 100"/>
                  <a:gd name="T10" fmla="*/ 4 w 170"/>
                  <a:gd name="T11" fmla="*/ 38 h 100"/>
                  <a:gd name="T12" fmla="*/ 10 w 170"/>
                  <a:gd name="T13" fmla="*/ 28 h 100"/>
                  <a:gd name="T14" fmla="*/ 18 w 170"/>
                  <a:gd name="T15" fmla="*/ 18 h 100"/>
                  <a:gd name="T16" fmla="*/ 18 w 170"/>
                  <a:gd name="T17" fmla="*/ 18 h 100"/>
                  <a:gd name="T18" fmla="*/ 28 w 170"/>
                  <a:gd name="T19" fmla="*/ 10 h 100"/>
                  <a:gd name="T20" fmla="*/ 38 w 170"/>
                  <a:gd name="T21" fmla="*/ 4 h 100"/>
                  <a:gd name="T22" fmla="*/ 48 w 170"/>
                  <a:gd name="T23" fmla="*/ 2 h 100"/>
                  <a:gd name="T24" fmla="*/ 60 w 170"/>
                  <a:gd name="T25" fmla="*/ 0 h 100"/>
                  <a:gd name="T26" fmla="*/ 170 w 170"/>
                  <a:gd name="T27" fmla="*/ 0 h 100"/>
                  <a:gd name="T28" fmla="*/ 170 w 170"/>
                  <a:gd name="T29" fmla="*/ 18 h 100"/>
                  <a:gd name="T30" fmla="*/ 60 w 170"/>
                  <a:gd name="T31" fmla="*/ 18 h 100"/>
                  <a:gd name="T32" fmla="*/ 60 w 170"/>
                  <a:gd name="T33" fmla="*/ 18 h 100"/>
                  <a:gd name="T34" fmla="*/ 52 w 170"/>
                  <a:gd name="T35" fmla="*/ 20 h 100"/>
                  <a:gd name="T36" fmla="*/ 44 w 170"/>
                  <a:gd name="T37" fmla="*/ 22 h 100"/>
                  <a:gd name="T38" fmla="*/ 38 w 170"/>
                  <a:gd name="T39" fmla="*/ 26 h 100"/>
                  <a:gd name="T40" fmla="*/ 30 w 170"/>
                  <a:gd name="T41" fmla="*/ 30 h 100"/>
                  <a:gd name="T42" fmla="*/ 30 w 170"/>
                  <a:gd name="T43" fmla="*/ 30 h 100"/>
                  <a:gd name="T44" fmla="*/ 26 w 170"/>
                  <a:gd name="T45" fmla="*/ 38 h 100"/>
                  <a:gd name="T46" fmla="*/ 22 w 170"/>
                  <a:gd name="T47" fmla="*/ 44 h 100"/>
                  <a:gd name="T48" fmla="*/ 20 w 170"/>
                  <a:gd name="T49" fmla="*/ 52 h 100"/>
                  <a:gd name="T50" fmla="*/ 18 w 170"/>
                  <a:gd name="T51" fmla="*/ 60 h 100"/>
                  <a:gd name="T52" fmla="*/ 18 w 170"/>
                  <a:gd name="T5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0" h="100">
                    <a:moveTo>
                      <a:pt x="18" y="100"/>
                    </a:moveTo>
                    <a:lnTo>
                      <a:pt x="0" y="100"/>
                    </a:lnTo>
                    <a:lnTo>
                      <a:pt x="0" y="60"/>
                    </a:lnTo>
                    <a:lnTo>
                      <a:pt x="0" y="60"/>
                    </a:lnTo>
                    <a:lnTo>
                      <a:pt x="2" y="48"/>
                    </a:lnTo>
                    <a:lnTo>
                      <a:pt x="4" y="38"/>
                    </a:lnTo>
                    <a:lnTo>
                      <a:pt x="10" y="28"/>
                    </a:lnTo>
                    <a:lnTo>
                      <a:pt x="18" y="18"/>
                    </a:lnTo>
                    <a:lnTo>
                      <a:pt x="18" y="18"/>
                    </a:lnTo>
                    <a:lnTo>
                      <a:pt x="28" y="10"/>
                    </a:lnTo>
                    <a:lnTo>
                      <a:pt x="38" y="4"/>
                    </a:lnTo>
                    <a:lnTo>
                      <a:pt x="48" y="2"/>
                    </a:lnTo>
                    <a:lnTo>
                      <a:pt x="60" y="0"/>
                    </a:lnTo>
                    <a:lnTo>
                      <a:pt x="170" y="0"/>
                    </a:lnTo>
                    <a:lnTo>
                      <a:pt x="170" y="18"/>
                    </a:lnTo>
                    <a:lnTo>
                      <a:pt x="60" y="18"/>
                    </a:lnTo>
                    <a:lnTo>
                      <a:pt x="60" y="18"/>
                    </a:lnTo>
                    <a:lnTo>
                      <a:pt x="52" y="20"/>
                    </a:lnTo>
                    <a:lnTo>
                      <a:pt x="44" y="22"/>
                    </a:lnTo>
                    <a:lnTo>
                      <a:pt x="38" y="26"/>
                    </a:lnTo>
                    <a:lnTo>
                      <a:pt x="30" y="30"/>
                    </a:lnTo>
                    <a:lnTo>
                      <a:pt x="30" y="30"/>
                    </a:lnTo>
                    <a:lnTo>
                      <a:pt x="26" y="38"/>
                    </a:lnTo>
                    <a:lnTo>
                      <a:pt x="22" y="44"/>
                    </a:lnTo>
                    <a:lnTo>
                      <a:pt x="20" y="52"/>
                    </a:lnTo>
                    <a:lnTo>
                      <a:pt x="18" y="60"/>
                    </a:lnTo>
                    <a:lnTo>
                      <a:pt x="1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58">
                <a:extLst>
                  <a:ext uri="{FF2B5EF4-FFF2-40B4-BE49-F238E27FC236}">
                    <a16:creationId xmlns:a16="http://schemas.microsoft.com/office/drawing/2014/main" id="{887167ED-093B-493F-8147-8837CB256085}"/>
                  </a:ext>
                </a:extLst>
              </p:cNvPr>
              <p:cNvSpPr>
                <a:spLocks noEditPoints="1"/>
              </p:cNvSpPr>
              <p:nvPr/>
            </p:nvSpPr>
            <p:spPr bwMode="auto">
              <a:xfrm>
                <a:off x="2164" y="2175"/>
                <a:ext cx="124" cy="124"/>
              </a:xfrm>
              <a:custGeom>
                <a:avLst/>
                <a:gdLst>
                  <a:gd name="T0" fmla="*/ 62 w 124"/>
                  <a:gd name="T1" fmla="*/ 124 h 124"/>
                  <a:gd name="T2" fmla="*/ 38 w 124"/>
                  <a:gd name="T3" fmla="*/ 120 h 124"/>
                  <a:gd name="T4" fmla="*/ 18 w 124"/>
                  <a:gd name="T5" fmla="*/ 106 h 124"/>
                  <a:gd name="T6" fmla="*/ 4 w 124"/>
                  <a:gd name="T7" fmla="*/ 86 h 124"/>
                  <a:gd name="T8" fmla="*/ 0 w 124"/>
                  <a:gd name="T9" fmla="*/ 62 h 124"/>
                  <a:gd name="T10" fmla="*/ 0 w 124"/>
                  <a:gd name="T11" fmla="*/ 50 h 124"/>
                  <a:gd name="T12" fmla="*/ 10 w 124"/>
                  <a:gd name="T13" fmla="*/ 28 h 124"/>
                  <a:gd name="T14" fmla="*/ 28 w 124"/>
                  <a:gd name="T15" fmla="*/ 10 h 124"/>
                  <a:gd name="T16" fmla="*/ 50 w 124"/>
                  <a:gd name="T17" fmla="*/ 2 h 124"/>
                  <a:gd name="T18" fmla="*/ 62 w 124"/>
                  <a:gd name="T19" fmla="*/ 0 h 124"/>
                  <a:gd name="T20" fmla="*/ 86 w 124"/>
                  <a:gd name="T21" fmla="*/ 4 h 124"/>
                  <a:gd name="T22" fmla="*/ 106 w 124"/>
                  <a:gd name="T23" fmla="*/ 18 h 124"/>
                  <a:gd name="T24" fmla="*/ 120 w 124"/>
                  <a:gd name="T25" fmla="*/ 38 h 124"/>
                  <a:gd name="T26" fmla="*/ 124 w 124"/>
                  <a:gd name="T27" fmla="*/ 62 h 124"/>
                  <a:gd name="T28" fmla="*/ 122 w 124"/>
                  <a:gd name="T29" fmla="*/ 74 h 124"/>
                  <a:gd name="T30" fmla="*/ 114 w 124"/>
                  <a:gd name="T31" fmla="*/ 96 h 124"/>
                  <a:gd name="T32" fmla="*/ 96 w 124"/>
                  <a:gd name="T33" fmla="*/ 114 h 124"/>
                  <a:gd name="T34" fmla="*/ 74 w 124"/>
                  <a:gd name="T35" fmla="*/ 124 h 124"/>
                  <a:gd name="T36" fmla="*/ 62 w 124"/>
                  <a:gd name="T37" fmla="*/ 124 h 124"/>
                  <a:gd name="T38" fmla="*/ 62 w 124"/>
                  <a:gd name="T39" fmla="*/ 18 h 124"/>
                  <a:gd name="T40" fmla="*/ 44 w 124"/>
                  <a:gd name="T41" fmla="*/ 22 h 124"/>
                  <a:gd name="T42" fmla="*/ 30 w 124"/>
                  <a:gd name="T43" fmla="*/ 30 h 124"/>
                  <a:gd name="T44" fmla="*/ 22 w 124"/>
                  <a:gd name="T45" fmla="*/ 44 h 124"/>
                  <a:gd name="T46" fmla="*/ 18 w 124"/>
                  <a:gd name="T47" fmla="*/ 62 h 124"/>
                  <a:gd name="T48" fmla="*/ 18 w 124"/>
                  <a:gd name="T49" fmla="*/ 70 h 124"/>
                  <a:gd name="T50" fmla="*/ 26 w 124"/>
                  <a:gd name="T51" fmla="*/ 86 h 124"/>
                  <a:gd name="T52" fmla="*/ 38 w 124"/>
                  <a:gd name="T53" fmla="*/ 98 h 124"/>
                  <a:gd name="T54" fmla="*/ 52 w 124"/>
                  <a:gd name="T55" fmla="*/ 106 h 124"/>
                  <a:gd name="T56" fmla="*/ 62 w 124"/>
                  <a:gd name="T57" fmla="*/ 106 h 124"/>
                  <a:gd name="T58" fmla="*/ 80 w 124"/>
                  <a:gd name="T59" fmla="*/ 102 h 124"/>
                  <a:gd name="T60" fmla="*/ 94 w 124"/>
                  <a:gd name="T61" fmla="*/ 94 h 124"/>
                  <a:gd name="T62" fmla="*/ 102 w 124"/>
                  <a:gd name="T63" fmla="*/ 80 h 124"/>
                  <a:gd name="T64" fmla="*/ 106 w 124"/>
                  <a:gd name="T65" fmla="*/ 62 h 124"/>
                  <a:gd name="T66" fmla="*/ 106 w 124"/>
                  <a:gd name="T67" fmla="*/ 54 h 124"/>
                  <a:gd name="T68" fmla="*/ 98 w 124"/>
                  <a:gd name="T69" fmla="*/ 38 h 124"/>
                  <a:gd name="T70" fmla="*/ 86 w 124"/>
                  <a:gd name="T71" fmla="*/ 26 h 124"/>
                  <a:gd name="T72" fmla="*/ 70 w 124"/>
                  <a:gd name="T73" fmla="*/ 18 h 124"/>
                  <a:gd name="T74" fmla="*/ 62 w 124"/>
                  <a:gd name="T75" fmla="*/ 1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62" y="124"/>
                    </a:moveTo>
                    <a:lnTo>
                      <a:pt x="62" y="124"/>
                    </a:lnTo>
                    <a:lnTo>
                      <a:pt x="50" y="124"/>
                    </a:lnTo>
                    <a:lnTo>
                      <a:pt x="38" y="120"/>
                    </a:lnTo>
                    <a:lnTo>
                      <a:pt x="28" y="114"/>
                    </a:lnTo>
                    <a:lnTo>
                      <a:pt x="18" y="106"/>
                    </a:lnTo>
                    <a:lnTo>
                      <a:pt x="10" y="96"/>
                    </a:lnTo>
                    <a:lnTo>
                      <a:pt x="4" y="86"/>
                    </a:lnTo>
                    <a:lnTo>
                      <a:pt x="0" y="74"/>
                    </a:lnTo>
                    <a:lnTo>
                      <a:pt x="0" y="62"/>
                    </a:lnTo>
                    <a:lnTo>
                      <a:pt x="0" y="62"/>
                    </a:lnTo>
                    <a:lnTo>
                      <a:pt x="0" y="50"/>
                    </a:lnTo>
                    <a:lnTo>
                      <a:pt x="4" y="38"/>
                    </a:lnTo>
                    <a:lnTo>
                      <a:pt x="10" y="28"/>
                    </a:lnTo>
                    <a:lnTo>
                      <a:pt x="18" y="18"/>
                    </a:lnTo>
                    <a:lnTo>
                      <a:pt x="28" y="10"/>
                    </a:lnTo>
                    <a:lnTo>
                      <a:pt x="38" y="4"/>
                    </a:lnTo>
                    <a:lnTo>
                      <a:pt x="50" y="2"/>
                    </a:lnTo>
                    <a:lnTo>
                      <a:pt x="62" y="0"/>
                    </a:lnTo>
                    <a:lnTo>
                      <a:pt x="62" y="0"/>
                    </a:lnTo>
                    <a:lnTo>
                      <a:pt x="74" y="2"/>
                    </a:lnTo>
                    <a:lnTo>
                      <a:pt x="86" y="4"/>
                    </a:lnTo>
                    <a:lnTo>
                      <a:pt x="96" y="10"/>
                    </a:lnTo>
                    <a:lnTo>
                      <a:pt x="106" y="18"/>
                    </a:lnTo>
                    <a:lnTo>
                      <a:pt x="114" y="28"/>
                    </a:lnTo>
                    <a:lnTo>
                      <a:pt x="120" y="38"/>
                    </a:lnTo>
                    <a:lnTo>
                      <a:pt x="122" y="50"/>
                    </a:lnTo>
                    <a:lnTo>
                      <a:pt x="124" y="62"/>
                    </a:lnTo>
                    <a:lnTo>
                      <a:pt x="124" y="62"/>
                    </a:lnTo>
                    <a:lnTo>
                      <a:pt x="122" y="74"/>
                    </a:lnTo>
                    <a:lnTo>
                      <a:pt x="120" y="86"/>
                    </a:lnTo>
                    <a:lnTo>
                      <a:pt x="114" y="96"/>
                    </a:lnTo>
                    <a:lnTo>
                      <a:pt x="106" y="106"/>
                    </a:lnTo>
                    <a:lnTo>
                      <a:pt x="96" y="114"/>
                    </a:lnTo>
                    <a:lnTo>
                      <a:pt x="86" y="120"/>
                    </a:lnTo>
                    <a:lnTo>
                      <a:pt x="74" y="124"/>
                    </a:lnTo>
                    <a:lnTo>
                      <a:pt x="62" y="124"/>
                    </a:lnTo>
                    <a:lnTo>
                      <a:pt x="62" y="124"/>
                    </a:lnTo>
                    <a:close/>
                    <a:moveTo>
                      <a:pt x="62" y="18"/>
                    </a:moveTo>
                    <a:lnTo>
                      <a:pt x="62" y="18"/>
                    </a:lnTo>
                    <a:lnTo>
                      <a:pt x="52" y="18"/>
                    </a:lnTo>
                    <a:lnTo>
                      <a:pt x="44" y="22"/>
                    </a:lnTo>
                    <a:lnTo>
                      <a:pt x="38" y="26"/>
                    </a:lnTo>
                    <a:lnTo>
                      <a:pt x="30" y="30"/>
                    </a:lnTo>
                    <a:lnTo>
                      <a:pt x="26" y="38"/>
                    </a:lnTo>
                    <a:lnTo>
                      <a:pt x="22" y="44"/>
                    </a:lnTo>
                    <a:lnTo>
                      <a:pt x="18" y="54"/>
                    </a:lnTo>
                    <a:lnTo>
                      <a:pt x="18" y="62"/>
                    </a:lnTo>
                    <a:lnTo>
                      <a:pt x="18" y="62"/>
                    </a:lnTo>
                    <a:lnTo>
                      <a:pt x="18" y="70"/>
                    </a:lnTo>
                    <a:lnTo>
                      <a:pt x="22" y="80"/>
                    </a:lnTo>
                    <a:lnTo>
                      <a:pt x="26" y="86"/>
                    </a:lnTo>
                    <a:lnTo>
                      <a:pt x="30" y="94"/>
                    </a:lnTo>
                    <a:lnTo>
                      <a:pt x="38" y="98"/>
                    </a:lnTo>
                    <a:lnTo>
                      <a:pt x="44" y="102"/>
                    </a:lnTo>
                    <a:lnTo>
                      <a:pt x="52" y="106"/>
                    </a:lnTo>
                    <a:lnTo>
                      <a:pt x="62" y="106"/>
                    </a:lnTo>
                    <a:lnTo>
                      <a:pt x="62" y="106"/>
                    </a:lnTo>
                    <a:lnTo>
                      <a:pt x="70" y="106"/>
                    </a:lnTo>
                    <a:lnTo>
                      <a:pt x="80" y="102"/>
                    </a:lnTo>
                    <a:lnTo>
                      <a:pt x="86" y="98"/>
                    </a:lnTo>
                    <a:lnTo>
                      <a:pt x="94" y="94"/>
                    </a:lnTo>
                    <a:lnTo>
                      <a:pt x="98" y="86"/>
                    </a:lnTo>
                    <a:lnTo>
                      <a:pt x="102" y="80"/>
                    </a:lnTo>
                    <a:lnTo>
                      <a:pt x="106" y="70"/>
                    </a:lnTo>
                    <a:lnTo>
                      <a:pt x="106" y="62"/>
                    </a:lnTo>
                    <a:lnTo>
                      <a:pt x="106" y="62"/>
                    </a:lnTo>
                    <a:lnTo>
                      <a:pt x="106" y="54"/>
                    </a:lnTo>
                    <a:lnTo>
                      <a:pt x="102" y="44"/>
                    </a:lnTo>
                    <a:lnTo>
                      <a:pt x="98" y="38"/>
                    </a:lnTo>
                    <a:lnTo>
                      <a:pt x="94" y="30"/>
                    </a:lnTo>
                    <a:lnTo>
                      <a:pt x="86" y="26"/>
                    </a:lnTo>
                    <a:lnTo>
                      <a:pt x="80" y="22"/>
                    </a:lnTo>
                    <a:lnTo>
                      <a:pt x="70" y="18"/>
                    </a:lnTo>
                    <a:lnTo>
                      <a:pt x="62" y="18"/>
                    </a:lnTo>
                    <a:lnTo>
                      <a:pt x="6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6" name="Group 135">
              <a:extLst>
                <a:ext uri="{FF2B5EF4-FFF2-40B4-BE49-F238E27FC236}">
                  <a16:creationId xmlns:a16="http://schemas.microsoft.com/office/drawing/2014/main" id="{BE441840-2676-4797-919A-2319360EBAF9}"/>
                </a:ext>
              </a:extLst>
            </p:cNvPr>
            <p:cNvGrpSpPr/>
            <p:nvPr/>
          </p:nvGrpSpPr>
          <p:grpSpPr>
            <a:xfrm>
              <a:off x="2351584" y="2373798"/>
              <a:ext cx="6851043" cy="2558688"/>
              <a:chOff x="2351584" y="2373798"/>
              <a:chExt cx="6851043" cy="2558688"/>
            </a:xfrm>
          </p:grpSpPr>
          <p:cxnSp>
            <p:nvCxnSpPr>
              <p:cNvPr id="62" name="Straight Arrow Connector 61">
                <a:extLst>
                  <a:ext uri="{FF2B5EF4-FFF2-40B4-BE49-F238E27FC236}">
                    <a16:creationId xmlns:a16="http://schemas.microsoft.com/office/drawing/2014/main" id="{06D9DC55-D2CC-4D7E-B82C-E3F8E6B380AC}"/>
                  </a:ext>
                </a:extLst>
              </p:cNvPr>
              <p:cNvCxnSpPr>
                <a:cxnSpLocks/>
                <a:endCxn id="45" idx="1"/>
              </p:cNvCxnSpPr>
              <p:nvPr/>
            </p:nvCxnSpPr>
            <p:spPr>
              <a:xfrm>
                <a:off x="5951984" y="4653136"/>
                <a:ext cx="709797" cy="48518"/>
              </a:xfrm>
              <a:prstGeom prst="straightConnector1">
                <a:avLst/>
              </a:prstGeom>
              <a:ln w="28575" cap="flat" cmpd="sng" algn="ctr">
                <a:solidFill>
                  <a:schemeClr val="accent1"/>
                </a:solidFill>
                <a:prstDash val="solid"/>
                <a:round/>
                <a:headEnd type="none" w="med" len="med"/>
                <a:tailEnd type="oval" w="med" len="med"/>
              </a:ln>
            </p:spPr>
            <p:style>
              <a:lnRef idx="0">
                <a:scrgbClr r="0" g="0" b="0"/>
              </a:lnRef>
              <a:fillRef idx="0">
                <a:scrgbClr r="0" g="0" b="0"/>
              </a:fillRef>
              <a:effectRef idx="0">
                <a:scrgbClr r="0" g="0" b="0"/>
              </a:effectRef>
              <a:fontRef idx="minor">
                <a:schemeClr val="tx1"/>
              </a:fontRef>
            </p:style>
          </p:cxnSp>
          <p:cxnSp>
            <p:nvCxnSpPr>
              <p:cNvPr id="60" name="Straight Arrow Connector 59">
                <a:extLst>
                  <a:ext uri="{FF2B5EF4-FFF2-40B4-BE49-F238E27FC236}">
                    <a16:creationId xmlns:a16="http://schemas.microsoft.com/office/drawing/2014/main" id="{1DB271AC-2C1A-4DB7-99B5-6C3C0C8C7C7A}"/>
                  </a:ext>
                </a:extLst>
              </p:cNvPr>
              <p:cNvCxnSpPr>
                <a:cxnSpLocks/>
                <a:endCxn id="46" idx="1"/>
              </p:cNvCxnSpPr>
              <p:nvPr/>
            </p:nvCxnSpPr>
            <p:spPr>
              <a:xfrm>
                <a:off x="7009494" y="4077073"/>
                <a:ext cx="742690" cy="101978"/>
              </a:xfrm>
              <a:prstGeom prst="straightConnector1">
                <a:avLst/>
              </a:prstGeom>
              <a:ln w="28575" cap="flat" cmpd="sng" algn="ctr">
                <a:solidFill>
                  <a:schemeClr val="accent1"/>
                </a:solidFill>
                <a:prstDash val="solid"/>
                <a:round/>
                <a:headEnd type="none" w="med" len="med"/>
                <a:tailEnd type="oval" w="med" len="med"/>
              </a:ln>
            </p:spPr>
            <p:style>
              <a:lnRef idx="0">
                <a:scrgbClr r="0" g="0" b="0"/>
              </a:lnRef>
              <a:fillRef idx="0">
                <a:scrgbClr r="0" g="0" b="0"/>
              </a:fillRef>
              <a:effectRef idx="0">
                <a:scrgbClr r="0" g="0" b="0"/>
              </a:effectRef>
              <a:fontRef idx="minor">
                <a:schemeClr val="tx1"/>
              </a:fontRef>
            </p:style>
          </p:cxnSp>
          <p:cxnSp>
            <p:nvCxnSpPr>
              <p:cNvPr id="56" name="Straight Arrow Connector 55">
                <a:extLst>
                  <a:ext uri="{FF2B5EF4-FFF2-40B4-BE49-F238E27FC236}">
                    <a16:creationId xmlns:a16="http://schemas.microsoft.com/office/drawing/2014/main" id="{73841E38-7A85-40F3-8C4D-8816DE6C8576}"/>
                  </a:ext>
                </a:extLst>
              </p:cNvPr>
              <p:cNvCxnSpPr>
                <a:cxnSpLocks/>
              </p:cNvCxnSpPr>
              <p:nvPr/>
            </p:nvCxnSpPr>
            <p:spPr>
              <a:xfrm flipV="1">
                <a:off x="7032104" y="2857791"/>
                <a:ext cx="666829" cy="28408"/>
              </a:xfrm>
              <a:prstGeom prst="straightConnector1">
                <a:avLst/>
              </a:prstGeom>
              <a:ln w="28575" cap="flat" cmpd="sng" algn="ctr">
                <a:solidFill>
                  <a:schemeClr val="accent1"/>
                </a:solidFill>
                <a:prstDash val="solid"/>
                <a:round/>
                <a:headEnd type="none" w="med" len="med"/>
                <a:tailEnd type="oval" w="med" len="med"/>
              </a:ln>
            </p:spPr>
            <p:style>
              <a:lnRef idx="0">
                <a:scrgbClr r="0" g="0" b="0"/>
              </a:lnRef>
              <a:fillRef idx="0">
                <a:scrgbClr r="0" g="0" b="0"/>
              </a:fillRef>
              <a:effectRef idx="0">
                <a:scrgbClr r="0" g="0" b="0"/>
              </a:effectRef>
              <a:fontRef idx="minor">
                <a:schemeClr val="tx1"/>
              </a:fontRef>
            </p:style>
          </p:cxnSp>
          <p:sp>
            <p:nvSpPr>
              <p:cNvPr id="17" name="Flowchart: Connector 16">
                <a:extLst>
                  <a:ext uri="{FF2B5EF4-FFF2-40B4-BE49-F238E27FC236}">
                    <a16:creationId xmlns:a16="http://schemas.microsoft.com/office/drawing/2014/main" id="{41F85247-3C9D-47A0-B224-1227FE18DDDA}"/>
                  </a:ext>
                </a:extLst>
              </p:cNvPr>
              <p:cNvSpPr/>
              <p:nvPr/>
            </p:nvSpPr>
            <p:spPr>
              <a:xfrm>
                <a:off x="4295800" y="3429000"/>
                <a:ext cx="720000" cy="72000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18" name="Flowchart: Connector 17">
                <a:extLst>
                  <a:ext uri="{FF2B5EF4-FFF2-40B4-BE49-F238E27FC236}">
                    <a16:creationId xmlns:a16="http://schemas.microsoft.com/office/drawing/2014/main" id="{88C71B10-641E-469B-9080-2C749556CCD1}"/>
                  </a:ext>
                </a:extLst>
              </p:cNvPr>
              <p:cNvSpPr/>
              <p:nvPr/>
            </p:nvSpPr>
            <p:spPr>
              <a:xfrm>
                <a:off x="5406598" y="4094410"/>
                <a:ext cx="720000" cy="72000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19" name="Flowchart: Connector 18">
                <a:extLst>
                  <a:ext uri="{FF2B5EF4-FFF2-40B4-BE49-F238E27FC236}">
                    <a16:creationId xmlns:a16="http://schemas.microsoft.com/office/drawing/2014/main" id="{6FF9B008-FB92-4568-B094-50B8D7816EB9}"/>
                  </a:ext>
                </a:extLst>
              </p:cNvPr>
              <p:cNvSpPr/>
              <p:nvPr/>
            </p:nvSpPr>
            <p:spPr>
              <a:xfrm>
                <a:off x="6400939" y="3584278"/>
                <a:ext cx="720000" cy="72000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21" name="Flowchart: Connector 20">
                <a:extLst>
                  <a:ext uri="{FF2B5EF4-FFF2-40B4-BE49-F238E27FC236}">
                    <a16:creationId xmlns:a16="http://schemas.microsoft.com/office/drawing/2014/main" id="{73F722AF-D876-4660-9ED5-58116FB9F15A}"/>
                  </a:ext>
                </a:extLst>
              </p:cNvPr>
              <p:cNvSpPr/>
              <p:nvPr/>
            </p:nvSpPr>
            <p:spPr>
              <a:xfrm>
                <a:off x="4367808" y="2373798"/>
                <a:ext cx="720000" cy="72000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23" name="Flowchart: Connector 22">
                <a:extLst>
                  <a:ext uri="{FF2B5EF4-FFF2-40B4-BE49-F238E27FC236}">
                    <a16:creationId xmlns:a16="http://schemas.microsoft.com/office/drawing/2014/main" id="{1049E830-E55E-400D-AC8C-72F7EFC44C5A}"/>
                  </a:ext>
                </a:extLst>
              </p:cNvPr>
              <p:cNvSpPr/>
              <p:nvPr/>
            </p:nvSpPr>
            <p:spPr>
              <a:xfrm>
                <a:off x="6528128" y="2420950"/>
                <a:ext cx="720000" cy="72000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b="1" dirty="0">
                  <a:solidFill>
                    <a:schemeClr val="bg2"/>
                  </a:solidFill>
                </a:endParaRPr>
              </a:p>
            </p:txBody>
          </p:sp>
          <p:sp>
            <p:nvSpPr>
              <p:cNvPr id="43" name="TextBox 42">
                <a:extLst>
                  <a:ext uri="{FF2B5EF4-FFF2-40B4-BE49-F238E27FC236}">
                    <a16:creationId xmlns:a16="http://schemas.microsoft.com/office/drawing/2014/main" id="{6BC36452-03DE-4695-BA05-333067A7F15E}"/>
                  </a:ext>
                </a:extLst>
              </p:cNvPr>
              <p:cNvSpPr txBox="1"/>
              <p:nvPr/>
            </p:nvSpPr>
            <p:spPr>
              <a:xfrm>
                <a:off x="2351584" y="2377989"/>
                <a:ext cx="1450443" cy="646331"/>
              </a:xfrm>
              <a:prstGeom prst="rect">
                <a:avLst/>
              </a:prstGeom>
              <a:noFill/>
            </p:spPr>
            <p:txBody>
              <a:bodyPr wrap="square" rtlCol="0">
                <a:spAutoFit/>
              </a:bodyPr>
              <a:lstStyle/>
              <a:p>
                <a:pPr marL="285750" indent="-285750">
                  <a:buClr>
                    <a:schemeClr val="tx1"/>
                  </a:buClr>
                  <a:buFont typeface="Wingdings" panose="05000000000000000000" pitchFamily="2" charset="2"/>
                  <a:buChar char="§"/>
                </a:pPr>
                <a:r>
                  <a:rPr lang="en-GB" sz="1200" dirty="0"/>
                  <a:t>Fresh air</a:t>
                </a:r>
              </a:p>
              <a:p>
                <a:pPr marL="285750" indent="-285750">
                  <a:buClr>
                    <a:schemeClr val="tx1"/>
                  </a:buClr>
                  <a:buFont typeface="Wingdings" panose="05000000000000000000" pitchFamily="2" charset="2"/>
                  <a:buChar char="§"/>
                </a:pPr>
                <a:r>
                  <a:rPr lang="en-GB" sz="1200" dirty="0"/>
                  <a:t>Coffee and tea</a:t>
                </a:r>
              </a:p>
              <a:p>
                <a:pPr marL="285750" indent="-285750">
                  <a:buClr>
                    <a:schemeClr val="tx1"/>
                  </a:buClr>
                  <a:buFont typeface="Wingdings" panose="05000000000000000000" pitchFamily="2" charset="2"/>
                  <a:buChar char="§"/>
                </a:pPr>
                <a:r>
                  <a:rPr lang="en-GB" sz="1200" dirty="0"/>
                  <a:t>Snacks</a:t>
                </a:r>
              </a:p>
            </p:txBody>
          </p:sp>
          <p:sp>
            <p:nvSpPr>
              <p:cNvPr id="45" name="TextBox 44">
                <a:extLst>
                  <a:ext uri="{FF2B5EF4-FFF2-40B4-BE49-F238E27FC236}">
                    <a16:creationId xmlns:a16="http://schemas.microsoft.com/office/drawing/2014/main" id="{D7B41BD4-EAD1-4F69-A10D-7FF0BE4C737B}"/>
                  </a:ext>
                </a:extLst>
              </p:cNvPr>
              <p:cNvSpPr txBox="1"/>
              <p:nvPr/>
            </p:nvSpPr>
            <p:spPr>
              <a:xfrm>
                <a:off x="6661781" y="4470821"/>
                <a:ext cx="1450443" cy="461665"/>
              </a:xfrm>
              <a:prstGeom prst="rect">
                <a:avLst/>
              </a:prstGeom>
              <a:noFill/>
            </p:spPr>
            <p:txBody>
              <a:bodyPr wrap="square" rtlCol="0">
                <a:spAutoFit/>
              </a:bodyPr>
              <a:lstStyle/>
              <a:p>
                <a:pPr marL="285750" indent="-285750">
                  <a:buClr>
                    <a:schemeClr val="tx1"/>
                  </a:buClr>
                  <a:buFont typeface="Wingdings" panose="05000000000000000000" pitchFamily="2" charset="2"/>
                  <a:buChar char="§"/>
                </a:pPr>
                <a:r>
                  <a:rPr lang="en-GB" sz="1200" dirty="0"/>
                  <a:t>Snacks</a:t>
                </a:r>
              </a:p>
              <a:p>
                <a:pPr marL="285750" indent="-285750">
                  <a:buClr>
                    <a:schemeClr val="tx1"/>
                  </a:buClr>
                  <a:buFont typeface="Wingdings" panose="05000000000000000000" pitchFamily="2" charset="2"/>
                  <a:buChar char="§"/>
                </a:pPr>
                <a:r>
                  <a:rPr lang="en-GB" sz="1200" dirty="0"/>
                  <a:t>Refreshments</a:t>
                </a:r>
              </a:p>
            </p:txBody>
          </p:sp>
          <p:sp>
            <p:nvSpPr>
              <p:cNvPr id="46" name="TextBox 45">
                <a:extLst>
                  <a:ext uri="{FF2B5EF4-FFF2-40B4-BE49-F238E27FC236}">
                    <a16:creationId xmlns:a16="http://schemas.microsoft.com/office/drawing/2014/main" id="{7D94F632-8066-4AE8-BD33-1409B191AB63}"/>
                  </a:ext>
                </a:extLst>
              </p:cNvPr>
              <p:cNvSpPr txBox="1"/>
              <p:nvPr/>
            </p:nvSpPr>
            <p:spPr>
              <a:xfrm>
                <a:off x="7752184" y="3486553"/>
                <a:ext cx="1450443" cy="1384995"/>
              </a:xfrm>
              <a:prstGeom prst="rect">
                <a:avLst/>
              </a:prstGeom>
              <a:noFill/>
            </p:spPr>
            <p:txBody>
              <a:bodyPr wrap="square" rtlCol="0">
                <a:spAutoFit/>
              </a:bodyPr>
              <a:lstStyle/>
              <a:p>
                <a:pPr marL="285750" indent="-285750">
                  <a:buClr>
                    <a:schemeClr val="tx1"/>
                  </a:buClr>
                  <a:buFont typeface="Wingdings" panose="05000000000000000000" pitchFamily="2" charset="2"/>
                  <a:buChar char="§"/>
                </a:pPr>
                <a:r>
                  <a:rPr lang="en-GB" sz="1200" dirty="0"/>
                  <a:t>Comfortable temperature</a:t>
                </a:r>
              </a:p>
              <a:p>
                <a:pPr marL="285750" indent="-285750">
                  <a:buClr>
                    <a:schemeClr val="tx1"/>
                  </a:buClr>
                  <a:buFont typeface="Wingdings" panose="05000000000000000000" pitchFamily="2" charset="2"/>
                  <a:buChar char="§"/>
                </a:pPr>
                <a:r>
                  <a:rPr lang="en-GB" sz="1200" dirty="0"/>
                  <a:t>Space between chairs</a:t>
                </a:r>
              </a:p>
              <a:p>
                <a:pPr marL="285750" indent="-285750">
                  <a:buClr>
                    <a:schemeClr val="tx1"/>
                  </a:buClr>
                  <a:buFont typeface="Wingdings" panose="05000000000000000000" pitchFamily="2" charset="2"/>
                  <a:buChar char="§"/>
                </a:pPr>
                <a:r>
                  <a:rPr lang="en-GB" sz="1200" dirty="0"/>
                  <a:t>Writing and note taking materials</a:t>
                </a:r>
              </a:p>
            </p:txBody>
          </p:sp>
          <p:cxnSp>
            <p:nvCxnSpPr>
              <p:cNvPr id="49" name="Straight Arrow Connector 48">
                <a:extLst>
                  <a:ext uri="{FF2B5EF4-FFF2-40B4-BE49-F238E27FC236}">
                    <a16:creationId xmlns:a16="http://schemas.microsoft.com/office/drawing/2014/main" id="{2B37ED74-6E5E-46F1-A3E0-3EE236B61E9D}"/>
                  </a:ext>
                </a:extLst>
              </p:cNvPr>
              <p:cNvCxnSpPr>
                <a:cxnSpLocks/>
                <a:stCxn id="21" idx="2"/>
              </p:cNvCxnSpPr>
              <p:nvPr/>
            </p:nvCxnSpPr>
            <p:spPr>
              <a:xfrm flipH="1" flipV="1">
                <a:off x="3781230" y="2725882"/>
                <a:ext cx="586578" cy="7916"/>
              </a:xfrm>
              <a:prstGeom prst="straightConnector1">
                <a:avLst/>
              </a:prstGeom>
              <a:ln w="28575" cap="flat" cmpd="sng" algn="ctr">
                <a:solidFill>
                  <a:schemeClr val="accent1"/>
                </a:solidFill>
                <a:prstDash val="solid"/>
                <a:round/>
                <a:headEnd type="none" w="med" len="med"/>
                <a:tailEnd type="oval" w="med" len="med"/>
              </a:ln>
            </p:spPr>
            <p:style>
              <a:lnRef idx="0">
                <a:scrgbClr r="0" g="0" b="0"/>
              </a:lnRef>
              <a:fillRef idx="0">
                <a:scrgbClr r="0" g="0" b="0"/>
              </a:fillRef>
              <a:effectRef idx="0">
                <a:scrgbClr r="0" g="0" b="0"/>
              </a:effectRef>
              <a:fontRef idx="minor">
                <a:schemeClr val="tx1"/>
              </a:fontRef>
            </p:style>
          </p:cxnSp>
          <p:cxnSp>
            <p:nvCxnSpPr>
              <p:cNvPr id="55" name="Straight Arrow Connector 54">
                <a:extLst>
                  <a:ext uri="{FF2B5EF4-FFF2-40B4-BE49-F238E27FC236}">
                    <a16:creationId xmlns:a16="http://schemas.microsoft.com/office/drawing/2014/main" id="{11BAFC79-8291-4B24-853C-ACCF4D7C7B53}"/>
                  </a:ext>
                </a:extLst>
              </p:cNvPr>
              <p:cNvCxnSpPr>
                <a:cxnSpLocks/>
              </p:cNvCxnSpPr>
              <p:nvPr/>
            </p:nvCxnSpPr>
            <p:spPr>
              <a:xfrm flipH="1" flipV="1">
                <a:off x="3709222" y="3861048"/>
                <a:ext cx="586578" cy="7916"/>
              </a:xfrm>
              <a:prstGeom prst="straightConnector1">
                <a:avLst/>
              </a:prstGeom>
              <a:ln w="28575" cap="flat" cmpd="sng" algn="ctr">
                <a:solidFill>
                  <a:schemeClr val="accent1"/>
                </a:solidFill>
                <a:prstDash val="solid"/>
                <a:round/>
                <a:headEnd type="none" w="med" len="med"/>
                <a:tailEnd type="oval" w="med" len="med"/>
              </a:ln>
            </p:spPr>
            <p:style>
              <a:lnRef idx="0">
                <a:scrgbClr r="0" g="0" b="0"/>
              </a:lnRef>
              <a:fillRef idx="0">
                <a:scrgbClr r="0" g="0" b="0"/>
              </a:fillRef>
              <a:effectRef idx="0">
                <a:scrgbClr r="0" g="0" b="0"/>
              </a:effectRef>
              <a:fontRef idx="minor">
                <a:schemeClr val="tx1"/>
              </a:fontRef>
            </p:style>
          </p:cxnSp>
          <p:grpSp>
            <p:nvGrpSpPr>
              <p:cNvPr id="100" name="Group 99">
                <a:extLst>
                  <a:ext uri="{FF2B5EF4-FFF2-40B4-BE49-F238E27FC236}">
                    <a16:creationId xmlns:a16="http://schemas.microsoft.com/office/drawing/2014/main" id="{D18DEDD9-20EB-424F-A590-FE7612C6465F}"/>
                  </a:ext>
                </a:extLst>
              </p:cNvPr>
              <p:cNvGrpSpPr/>
              <p:nvPr/>
            </p:nvGrpSpPr>
            <p:grpSpPr>
              <a:xfrm>
                <a:off x="4474898" y="3501008"/>
                <a:ext cx="356400" cy="576000"/>
                <a:chOff x="-3049016" y="3130117"/>
                <a:chExt cx="390525" cy="1050925"/>
              </a:xfrm>
            </p:grpSpPr>
            <p:sp>
              <p:nvSpPr>
                <p:cNvPr id="90" name="Freeform 6">
                  <a:extLst>
                    <a:ext uri="{FF2B5EF4-FFF2-40B4-BE49-F238E27FC236}">
                      <a16:creationId xmlns:a16="http://schemas.microsoft.com/office/drawing/2014/main" id="{0E38032A-0FC7-4D1B-9874-9DFB90321D66}"/>
                    </a:ext>
                  </a:extLst>
                </p:cNvPr>
                <p:cNvSpPr>
                  <a:spLocks/>
                </p:cNvSpPr>
                <p:nvPr/>
              </p:nvSpPr>
              <p:spPr bwMode="auto">
                <a:xfrm>
                  <a:off x="-3049016" y="3390467"/>
                  <a:ext cx="390525" cy="720725"/>
                </a:xfrm>
                <a:custGeom>
                  <a:avLst/>
                  <a:gdLst>
                    <a:gd name="T0" fmla="*/ 94 w 246"/>
                    <a:gd name="T1" fmla="*/ 454 h 454"/>
                    <a:gd name="T2" fmla="*/ 80 w 246"/>
                    <a:gd name="T3" fmla="*/ 452 h 454"/>
                    <a:gd name="T4" fmla="*/ 48 w 246"/>
                    <a:gd name="T5" fmla="*/ 442 h 454"/>
                    <a:gd name="T6" fmla="*/ 22 w 246"/>
                    <a:gd name="T7" fmla="*/ 420 h 454"/>
                    <a:gd name="T8" fmla="*/ 6 w 246"/>
                    <a:gd name="T9" fmla="*/ 390 h 454"/>
                    <a:gd name="T10" fmla="*/ 0 w 246"/>
                    <a:gd name="T11" fmla="*/ 356 h 454"/>
                    <a:gd name="T12" fmla="*/ 18 w 246"/>
                    <a:gd name="T13" fmla="*/ 348 h 454"/>
                    <a:gd name="T14" fmla="*/ 18 w 246"/>
                    <a:gd name="T15" fmla="*/ 356 h 454"/>
                    <a:gd name="T16" fmla="*/ 22 w 246"/>
                    <a:gd name="T17" fmla="*/ 384 h 454"/>
                    <a:gd name="T18" fmla="*/ 36 w 246"/>
                    <a:gd name="T19" fmla="*/ 408 h 454"/>
                    <a:gd name="T20" fmla="*/ 56 w 246"/>
                    <a:gd name="T21" fmla="*/ 426 h 454"/>
                    <a:gd name="T22" fmla="*/ 84 w 246"/>
                    <a:gd name="T23" fmla="*/ 434 h 454"/>
                    <a:gd name="T24" fmla="*/ 98 w 246"/>
                    <a:gd name="T25" fmla="*/ 436 h 454"/>
                    <a:gd name="T26" fmla="*/ 126 w 246"/>
                    <a:gd name="T27" fmla="*/ 430 h 454"/>
                    <a:gd name="T28" fmla="*/ 148 w 246"/>
                    <a:gd name="T29" fmla="*/ 414 h 454"/>
                    <a:gd name="T30" fmla="*/ 164 w 246"/>
                    <a:gd name="T31" fmla="*/ 390 h 454"/>
                    <a:gd name="T32" fmla="*/ 224 w 246"/>
                    <a:gd name="T33" fmla="*/ 146 h 454"/>
                    <a:gd name="T34" fmla="*/ 228 w 246"/>
                    <a:gd name="T35" fmla="*/ 124 h 454"/>
                    <a:gd name="T36" fmla="*/ 220 w 246"/>
                    <a:gd name="T37" fmla="*/ 82 h 454"/>
                    <a:gd name="T38" fmla="*/ 210 w 246"/>
                    <a:gd name="T39" fmla="*/ 62 h 454"/>
                    <a:gd name="T40" fmla="*/ 178 w 246"/>
                    <a:gd name="T41" fmla="*/ 34 h 454"/>
                    <a:gd name="T42" fmla="*/ 138 w 246"/>
                    <a:gd name="T43" fmla="*/ 20 h 454"/>
                    <a:gd name="T44" fmla="*/ 116 w 246"/>
                    <a:gd name="T45" fmla="*/ 18 h 454"/>
                    <a:gd name="T46" fmla="*/ 78 w 246"/>
                    <a:gd name="T47" fmla="*/ 30 h 454"/>
                    <a:gd name="T48" fmla="*/ 46 w 246"/>
                    <a:gd name="T49" fmla="*/ 54 h 454"/>
                    <a:gd name="T50" fmla="*/ 26 w 246"/>
                    <a:gd name="T51" fmla="*/ 88 h 454"/>
                    <a:gd name="T52" fmla="*/ 20 w 246"/>
                    <a:gd name="T53" fmla="*/ 218 h 454"/>
                    <a:gd name="T54" fmla="*/ 4 w 246"/>
                    <a:gd name="T55" fmla="*/ 108 h 454"/>
                    <a:gd name="T56" fmla="*/ 6 w 246"/>
                    <a:gd name="T57" fmla="*/ 94 h 454"/>
                    <a:gd name="T58" fmla="*/ 14 w 246"/>
                    <a:gd name="T59" fmla="*/ 72 h 454"/>
                    <a:gd name="T60" fmla="*/ 34 w 246"/>
                    <a:gd name="T61" fmla="*/ 42 h 454"/>
                    <a:gd name="T62" fmla="*/ 70 w 246"/>
                    <a:gd name="T63" fmla="*/ 14 h 454"/>
                    <a:gd name="T64" fmla="*/ 116 w 246"/>
                    <a:gd name="T65" fmla="*/ 0 h 454"/>
                    <a:gd name="T66" fmla="*/ 140 w 246"/>
                    <a:gd name="T67" fmla="*/ 2 h 454"/>
                    <a:gd name="T68" fmla="*/ 152 w 246"/>
                    <a:gd name="T69" fmla="*/ 4 h 454"/>
                    <a:gd name="T70" fmla="*/ 176 w 246"/>
                    <a:gd name="T71" fmla="*/ 12 h 454"/>
                    <a:gd name="T72" fmla="*/ 198 w 246"/>
                    <a:gd name="T73" fmla="*/ 26 h 454"/>
                    <a:gd name="T74" fmla="*/ 216 w 246"/>
                    <a:gd name="T75" fmla="*/ 42 h 454"/>
                    <a:gd name="T76" fmla="*/ 224 w 246"/>
                    <a:gd name="T77" fmla="*/ 52 h 454"/>
                    <a:gd name="T78" fmla="*/ 236 w 246"/>
                    <a:gd name="T79" fmla="*/ 76 h 454"/>
                    <a:gd name="T80" fmla="*/ 244 w 246"/>
                    <a:gd name="T81" fmla="*/ 100 h 454"/>
                    <a:gd name="T82" fmla="*/ 246 w 246"/>
                    <a:gd name="T83" fmla="*/ 124 h 454"/>
                    <a:gd name="T84" fmla="*/ 242 w 246"/>
                    <a:gd name="T85" fmla="*/ 150 h 454"/>
                    <a:gd name="T86" fmla="*/ 188 w 246"/>
                    <a:gd name="T87" fmla="*/ 380 h 454"/>
                    <a:gd name="T88" fmla="*/ 174 w 246"/>
                    <a:gd name="T89" fmla="*/ 410 h 454"/>
                    <a:gd name="T90" fmla="*/ 154 w 246"/>
                    <a:gd name="T91" fmla="*/ 434 h 454"/>
                    <a:gd name="T92" fmla="*/ 126 w 246"/>
                    <a:gd name="T93" fmla="*/ 448 h 454"/>
                    <a:gd name="T94" fmla="*/ 94 w 246"/>
                    <a:gd name="T95" fmla="*/ 4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454">
                      <a:moveTo>
                        <a:pt x="94" y="454"/>
                      </a:moveTo>
                      <a:lnTo>
                        <a:pt x="94" y="454"/>
                      </a:lnTo>
                      <a:lnTo>
                        <a:pt x="80" y="452"/>
                      </a:lnTo>
                      <a:lnTo>
                        <a:pt x="80" y="452"/>
                      </a:lnTo>
                      <a:lnTo>
                        <a:pt x="64" y="448"/>
                      </a:lnTo>
                      <a:lnTo>
                        <a:pt x="48" y="442"/>
                      </a:lnTo>
                      <a:lnTo>
                        <a:pt x="34" y="432"/>
                      </a:lnTo>
                      <a:lnTo>
                        <a:pt x="22" y="420"/>
                      </a:lnTo>
                      <a:lnTo>
                        <a:pt x="12" y="406"/>
                      </a:lnTo>
                      <a:lnTo>
                        <a:pt x="6" y="390"/>
                      </a:lnTo>
                      <a:lnTo>
                        <a:pt x="0" y="374"/>
                      </a:lnTo>
                      <a:lnTo>
                        <a:pt x="0" y="356"/>
                      </a:lnTo>
                      <a:lnTo>
                        <a:pt x="0" y="348"/>
                      </a:lnTo>
                      <a:lnTo>
                        <a:pt x="18" y="348"/>
                      </a:lnTo>
                      <a:lnTo>
                        <a:pt x="18" y="356"/>
                      </a:lnTo>
                      <a:lnTo>
                        <a:pt x="18" y="356"/>
                      </a:lnTo>
                      <a:lnTo>
                        <a:pt x="18" y="370"/>
                      </a:lnTo>
                      <a:lnTo>
                        <a:pt x="22" y="384"/>
                      </a:lnTo>
                      <a:lnTo>
                        <a:pt x="28" y="396"/>
                      </a:lnTo>
                      <a:lnTo>
                        <a:pt x="36" y="408"/>
                      </a:lnTo>
                      <a:lnTo>
                        <a:pt x="46" y="418"/>
                      </a:lnTo>
                      <a:lnTo>
                        <a:pt x="56" y="426"/>
                      </a:lnTo>
                      <a:lnTo>
                        <a:pt x="70" y="432"/>
                      </a:lnTo>
                      <a:lnTo>
                        <a:pt x="84" y="434"/>
                      </a:lnTo>
                      <a:lnTo>
                        <a:pt x="84" y="434"/>
                      </a:lnTo>
                      <a:lnTo>
                        <a:pt x="98" y="436"/>
                      </a:lnTo>
                      <a:lnTo>
                        <a:pt x="112" y="434"/>
                      </a:lnTo>
                      <a:lnTo>
                        <a:pt x="126" y="430"/>
                      </a:lnTo>
                      <a:lnTo>
                        <a:pt x="138" y="422"/>
                      </a:lnTo>
                      <a:lnTo>
                        <a:pt x="148" y="414"/>
                      </a:lnTo>
                      <a:lnTo>
                        <a:pt x="158" y="402"/>
                      </a:lnTo>
                      <a:lnTo>
                        <a:pt x="164" y="390"/>
                      </a:lnTo>
                      <a:lnTo>
                        <a:pt x="170" y="376"/>
                      </a:lnTo>
                      <a:lnTo>
                        <a:pt x="224" y="146"/>
                      </a:lnTo>
                      <a:lnTo>
                        <a:pt x="224" y="146"/>
                      </a:lnTo>
                      <a:lnTo>
                        <a:pt x="228" y="124"/>
                      </a:lnTo>
                      <a:lnTo>
                        <a:pt x="226" y="102"/>
                      </a:lnTo>
                      <a:lnTo>
                        <a:pt x="220" y="82"/>
                      </a:lnTo>
                      <a:lnTo>
                        <a:pt x="210" y="62"/>
                      </a:lnTo>
                      <a:lnTo>
                        <a:pt x="210" y="62"/>
                      </a:lnTo>
                      <a:lnTo>
                        <a:pt x="196" y="46"/>
                      </a:lnTo>
                      <a:lnTo>
                        <a:pt x="178" y="34"/>
                      </a:lnTo>
                      <a:lnTo>
                        <a:pt x="158" y="24"/>
                      </a:lnTo>
                      <a:lnTo>
                        <a:pt x="138" y="20"/>
                      </a:lnTo>
                      <a:lnTo>
                        <a:pt x="138" y="20"/>
                      </a:lnTo>
                      <a:lnTo>
                        <a:pt x="116" y="18"/>
                      </a:lnTo>
                      <a:lnTo>
                        <a:pt x="96" y="22"/>
                      </a:lnTo>
                      <a:lnTo>
                        <a:pt x="78" y="30"/>
                      </a:lnTo>
                      <a:lnTo>
                        <a:pt x="62" y="40"/>
                      </a:lnTo>
                      <a:lnTo>
                        <a:pt x="46" y="54"/>
                      </a:lnTo>
                      <a:lnTo>
                        <a:pt x="36" y="70"/>
                      </a:lnTo>
                      <a:lnTo>
                        <a:pt x="26" y="88"/>
                      </a:lnTo>
                      <a:lnTo>
                        <a:pt x="22" y="108"/>
                      </a:lnTo>
                      <a:lnTo>
                        <a:pt x="20" y="218"/>
                      </a:lnTo>
                      <a:lnTo>
                        <a:pt x="2" y="218"/>
                      </a:lnTo>
                      <a:lnTo>
                        <a:pt x="4" y="108"/>
                      </a:lnTo>
                      <a:lnTo>
                        <a:pt x="4" y="108"/>
                      </a:lnTo>
                      <a:lnTo>
                        <a:pt x="6" y="94"/>
                      </a:lnTo>
                      <a:lnTo>
                        <a:pt x="10" y="82"/>
                      </a:lnTo>
                      <a:lnTo>
                        <a:pt x="14" y="72"/>
                      </a:lnTo>
                      <a:lnTo>
                        <a:pt x="20" y="60"/>
                      </a:lnTo>
                      <a:lnTo>
                        <a:pt x="34" y="42"/>
                      </a:lnTo>
                      <a:lnTo>
                        <a:pt x="50" y="26"/>
                      </a:lnTo>
                      <a:lnTo>
                        <a:pt x="70" y="14"/>
                      </a:lnTo>
                      <a:lnTo>
                        <a:pt x="92" y="4"/>
                      </a:lnTo>
                      <a:lnTo>
                        <a:pt x="116" y="0"/>
                      </a:lnTo>
                      <a:lnTo>
                        <a:pt x="128" y="0"/>
                      </a:lnTo>
                      <a:lnTo>
                        <a:pt x="140" y="2"/>
                      </a:lnTo>
                      <a:lnTo>
                        <a:pt x="140" y="2"/>
                      </a:lnTo>
                      <a:lnTo>
                        <a:pt x="152" y="4"/>
                      </a:lnTo>
                      <a:lnTo>
                        <a:pt x="164" y="8"/>
                      </a:lnTo>
                      <a:lnTo>
                        <a:pt x="176" y="12"/>
                      </a:lnTo>
                      <a:lnTo>
                        <a:pt x="188" y="18"/>
                      </a:lnTo>
                      <a:lnTo>
                        <a:pt x="198" y="26"/>
                      </a:lnTo>
                      <a:lnTo>
                        <a:pt x="208" y="34"/>
                      </a:lnTo>
                      <a:lnTo>
                        <a:pt x="216" y="42"/>
                      </a:lnTo>
                      <a:lnTo>
                        <a:pt x="224" y="52"/>
                      </a:lnTo>
                      <a:lnTo>
                        <a:pt x="224" y="52"/>
                      </a:lnTo>
                      <a:lnTo>
                        <a:pt x="230" y="64"/>
                      </a:lnTo>
                      <a:lnTo>
                        <a:pt x="236" y="76"/>
                      </a:lnTo>
                      <a:lnTo>
                        <a:pt x="240" y="86"/>
                      </a:lnTo>
                      <a:lnTo>
                        <a:pt x="244" y="100"/>
                      </a:lnTo>
                      <a:lnTo>
                        <a:pt x="246" y="112"/>
                      </a:lnTo>
                      <a:lnTo>
                        <a:pt x="246" y="124"/>
                      </a:lnTo>
                      <a:lnTo>
                        <a:pt x="244" y="138"/>
                      </a:lnTo>
                      <a:lnTo>
                        <a:pt x="242" y="150"/>
                      </a:lnTo>
                      <a:lnTo>
                        <a:pt x="188" y="380"/>
                      </a:lnTo>
                      <a:lnTo>
                        <a:pt x="188" y="380"/>
                      </a:lnTo>
                      <a:lnTo>
                        <a:pt x="182" y="396"/>
                      </a:lnTo>
                      <a:lnTo>
                        <a:pt x="174" y="410"/>
                      </a:lnTo>
                      <a:lnTo>
                        <a:pt x="164" y="422"/>
                      </a:lnTo>
                      <a:lnTo>
                        <a:pt x="154" y="434"/>
                      </a:lnTo>
                      <a:lnTo>
                        <a:pt x="140" y="442"/>
                      </a:lnTo>
                      <a:lnTo>
                        <a:pt x="126" y="448"/>
                      </a:lnTo>
                      <a:lnTo>
                        <a:pt x="110" y="452"/>
                      </a:lnTo>
                      <a:lnTo>
                        <a:pt x="94" y="454"/>
                      </a:lnTo>
                      <a:lnTo>
                        <a:pt x="94" y="454"/>
                      </a:lnTo>
                      <a:close/>
                    </a:path>
                  </a:pathLst>
                </a:cu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
                  <a:extLst>
                    <a:ext uri="{FF2B5EF4-FFF2-40B4-BE49-F238E27FC236}">
                      <a16:creationId xmlns:a16="http://schemas.microsoft.com/office/drawing/2014/main" id="{201C1F36-7227-4F1C-94BF-E95B96079883}"/>
                    </a:ext>
                  </a:extLst>
                </p:cNvPr>
                <p:cNvSpPr>
                  <a:spLocks/>
                </p:cNvSpPr>
                <p:nvPr/>
              </p:nvSpPr>
              <p:spPr bwMode="auto">
                <a:xfrm>
                  <a:off x="-2972816" y="3457142"/>
                  <a:ext cx="241300" cy="409575"/>
                </a:xfrm>
                <a:custGeom>
                  <a:avLst/>
                  <a:gdLst>
                    <a:gd name="T0" fmla="*/ 116 w 152"/>
                    <a:gd name="T1" fmla="*/ 258 h 258"/>
                    <a:gd name="T2" fmla="*/ 98 w 152"/>
                    <a:gd name="T3" fmla="*/ 254 h 258"/>
                    <a:gd name="T4" fmla="*/ 132 w 152"/>
                    <a:gd name="T5" fmla="*/ 106 h 258"/>
                    <a:gd name="T6" fmla="*/ 132 w 152"/>
                    <a:gd name="T7" fmla="*/ 106 h 258"/>
                    <a:gd name="T8" fmla="*/ 134 w 152"/>
                    <a:gd name="T9" fmla="*/ 90 h 258"/>
                    <a:gd name="T10" fmla="*/ 132 w 152"/>
                    <a:gd name="T11" fmla="*/ 74 h 258"/>
                    <a:gd name="T12" fmla="*/ 128 w 152"/>
                    <a:gd name="T13" fmla="*/ 58 h 258"/>
                    <a:gd name="T14" fmla="*/ 120 w 152"/>
                    <a:gd name="T15" fmla="*/ 44 h 258"/>
                    <a:gd name="T16" fmla="*/ 120 w 152"/>
                    <a:gd name="T17" fmla="*/ 44 h 258"/>
                    <a:gd name="T18" fmla="*/ 112 w 152"/>
                    <a:gd name="T19" fmla="*/ 34 h 258"/>
                    <a:gd name="T20" fmla="*/ 102 w 152"/>
                    <a:gd name="T21" fmla="*/ 28 h 258"/>
                    <a:gd name="T22" fmla="*/ 92 w 152"/>
                    <a:gd name="T23" fmla="*/ 22 h 258"/>
                    <a:gd name="T24" fmla="*/ 80 w 152"/>
                    <a:gd name="T25" fmla="*/ 20 h 258"/>
                    <a:gd name="T26" fmla="*/ 80 w 152"/>
                    <a:gd name="T27" fmla="*/ 20 h 258"/>
                    <a:gd name="T28" fmla="*/ 70 w 152"/>
                    <a:gd name="T29" fmla="*/ 18 h 258"/>
                    <a:gd name="T30" fmla="*/ 62 w 152"/>
                    <a:gd name="T31" fmla="*/ 20 h 258"/>
                    <a:gd name="T32" fmla="*/ 54 w 152"/>
                    <a:gd name="T33" fmla="*/ 24 h 258"/>
                    <a:gd name="T34" fmla="*/ 46 w 152"/>
                    <a:gd name="T35" fmla="*/ 28 h 258"/>
                    <a:gd name="T36" fmla="*/ 38 w 152"/>
                    <a:gd name="T37" fmla="*/ 34 h 258"/>
                    <a:gd name="T38" fmla="*/ 32 w 152"/>
                    <a:gd name="T39" fmla="*/ 42 h 258"/>
                    <a:gd name="T40" fmla="*/ 26 w 152"/>
                    <a:gd name="T41" fmla="*/ 50 h 258"/>
                    <a:gd name="T42" fmla="*/ 22 w 152"/>
                    <a:gd name="T43" fmla="*/ 60 h 258"/>
                    <a:gd name="T44" fmla="*/ 22 w 152"/>
                    <a:gd name="T45" fmla="*/ 60 h 258"/>
                    <a:gd name="T46" fmla="*/ 18 w 152"/>
                    <a:gd name="T47" fmla="*/ 76 h 258"/>
                    <a:gd name="T48" fmla="*/ 18 w 152"/>
                    <a:gd name="T49" fmla="*/ 94 h 258"/>
                    <a:gd name="T50" fmla="*/ 20 w 152"/>
                    <a:gd name="T51" fmla="*/ 144 h 258"/>
                    <a:gd name="T52" fmla="*/ 2 w 152"/>
                    <a:gd name="T53" fmla="*/ 144 h 258"/>
                    <a:gd name="T54" fmla="*/ 0 w 152"/>
                    <a:gd name="T55" fmla="*/ 94 h 258"/>
                    <a:gd name="T56" fmla="*/ 0 w 152"/>
                    <a:gd name="T57" fmla="*/ 94 h 258"/>
                    <a:gd name="T58" fmla="*/ 0 w 152"/>
                    <a:gd name="T59" fmla="*/ 72 h 258"/>
                    <a:gd name="T60" fmla="*/ 6 w 152"/>
                    <a:gd name="T61" fmla="*/ 54 h 258"/>
                    <a:gd name="T62" fmla="*/ 6 w 152"/>
                    <a:gd name="T63" fmla="*/ 54 h 258"/>
                    <a:gd name="T64" fmla="*/ 10 w 152"/>
                    <a:gd name="T65" fmla="*/ 40 h 258"/>
                    <a:gd name="T66" fmla="*/ 18 w 152"/>
                    <a:gd name="T67" fmla="*/ 30 h 258"/>
                    <a:gd name="T68" fmla="*/ 26 w 152"/>
                    <a:gd name="T69" fmla="*/ 20 h 258"/>
                    <a:gd name="T70" fmla="*/ 36 w 152"/>
                    <a:gd name="T71" fmla="*/ 12 h 258"/>
                    <a:gd name="T72" fmla="*/ 46 w 152"/>
                    <a:gd name="T73" fmla="*/ 6 h 258"/>
                    <a:gd name="T74" fmla="*/ 58 w 152"/>
                    <a:gd name="T75" fmla="*/ 2 h 258"/>
                    <a:gd name="T76" fmla="*/ 70 w 152"/>
                    <a:gd name="T77" fmla="*/ 0 h 258"/>
                    <a:gd name="T78" fmla="*/ 82 w 152"/>
                    <a:gd name="T79" fmla="*/ 2 h 258"/>
                    <a:gd name="T80" fmla="*/ 82 w 152"/>
                    <a:gd name="T81" fmla="*/ 2 h 258"/>
                    <a:gd name="T82" fmla="*/ 98 w 152"/>
                    <a:gd name="T83" fmla="*/ 6 h 258"/>
                    <a:gd name="T84" fmla="*/ 112 w 152"/>
                    <a:gd name="T85" fmla="*/ 12 h 258"/>
                    <a:gd name="T86" fmla="*/ 124 w 152"/>
                    <a:gd name="T87" fmla="*/ 22 h 258"/>
                    <a:gd name="T88" fmla="*/ 136 w 152"/>
                    <a:gd name="T89" fmla="*/ 34 h 258"/>
                    <a:gd name="T90" fmla="*/ 136 w 152"/>
                    <a:gd name="T91" fmla="*/ 34 h 258"/>
                    <a:gd name="T92" fmla="*/ 144 w 152"/>
                    <a:gd name="T93" fmla="*/ 52 h 258"/>
                    <a:gd name="T94" fmla="*/ 150 w 152"/>
                    <a:gd name="T95" fmla="*/ 70 h 258"/>
                    <a:gd name="T96" fmla="*/ 152 w 152"/>
                    <a:gd name="T97" fmla="*/ 90 h 258"/>
                    <a:gd name="T98" fmla="*/ 148 w 152"/>
                    <a:gd name="T99" fmla="*/ 110 h 258"/>
                    <a:gd name="T100" fmla="*/ 116 w 152"/>
                    <a:gd name="T101" fmla="*/ 25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2" h="258">
                      <a:moveTo>
                        <a:pt x="116" y="258"/>
                      </a:moveTo>
                      <a:lnTo>
                        <a:pt x="98" y="254"/>
                      </a:lnTo>
                      <a:lnTo>
                        <a:pt x="132" y="106"/>
                      </a:lnTo>
                      <a:lnTo>
                        <a:pt x="132" y="106"/>
                      </a:lnTo>
                      <a:lnTo>
                        <a:pt x="134" y="90"/>
                      </a:lnTo>
                      <a:lnTo>
                        <a:pt x="132" y="74"/>
                      </a:lnTo>
                      <a:lnTo>
                        <a:pt x="128" y="58"/>
                      </a:lnTo>
                      <a:lnTo>
                        <a:pt x="120" y="44"/>
                      </a:lnTo>
                      <a:lnTo>
                        <a:pt x="120" y="44"/>
                      </a:lnTo>
                      <a:lnTo>
                        <a:pt x="112" y="34"/>
                      </a:lnTo>
                      <a:lnTo>
                        <a:pt x="102" y="28"/>
                      </a:lnTo>
                      <a:lnTo>
                        <a:pt x="92" y="22"/>
                      </a:lnTo>
                      <a:lnTo>
                        <a:pt x="80" y="20"/>
                      </a:lnTo>
                      <a:lnTo>
                        <a:pt x="80" y="20"/>
                      </a:lnTo>
                      <a:lnTo>
                        <a:pt x="70" y="18"/>
                      </a:lnTo>
                      <a:lnTo>
                        <a:pt x="62" y="20"/>
                      </a:lnTo>
                      <a:lnTo>
                        <a:pt x="54" y="24"/>
                      </a:lnTo>
                      <a:lnTo>
                        <a:pt x="46" y="28"/>
                      </a:lnTo>
                      <a:lnTo>
                        <a:pt x="38" y="34"/>
                      </a:lnTo>
                      <a:lnTo>
                        <a:pt x="32" y="42"/>
                      </a:lnTo>
                      <a:lnTo>
                        <a:pt x="26" y="50"/>
                      </a:lnTo>
                      <a:lnTo>
                        <a:pt x="22" y="60"/>
                      </a:lnTo>
                      <a:lnTo>
                        <a:pt x="22" y="60"/>
                      </a:lnTo>
                      <a:lnTo>
                        <a:pt x="18" y="76"/>
                      </a:lnTo>
                      <a:lnTo>
                        <a:pt x="18" y="94"/>
                      </a:lnTo>
                      <a:lnTo>
                        <a:pt x="20" y="144"/>
                      </a:lnTo>
                      <a:lnTo>
                        <a:pt x="2" y="144"/>
                      </a:lnTo>
                      <a:lnTo>
                        <a:pt x="0" y="94"/>
                      </a:lnTo>
                      <a:lnTo>
                        <a:pt x="0" y="94"/>
                      </a:lnTo>
                      <a:lnTo>
                        <a:pt x="0" y="72"/>
                      </a:lnTo>
                      <a:lnTo>
                        <a:pt x="6" y="54"/>
                      </a:lnTo>
                      <a:lnTo>
                        <a:pt x="6" y="54"/>
                      </a:lnTo>
                      <a:lnTo>
                        <a:pt x="10" y="40"/>
                      </a:lnTo>
                      <a:lnTo>
                        <a:pt x="18" y="30"/>
                      </a:lnTo>
                      <a:lnTo>
                        <a:pt x="26" y="20"/>
                      </a:lnTo>
                      <a:lnTo>
                        <a:pt x="36" y="12"/>
                      </a:lnTo>
                      <a:lnTo>
                        <a:pt x="46" y="6"/>
                      </a:lnTo>
                      <a:lnTo>
                        <a:pt x="58" y="2"/>
                      </a:lnTo>
                      <a:lnTo>
                        <a:pt x="70" y="0"/>
                      </a:lnTo>
                      <a:lnTo>
                        <a:pt x="82" y="2"/>
                      </a:lnTo>
                      <a:lnTo>
                        <a:pt x="82" y="2"/>
                      </a:lnTo>
                      <a:lnTo>
                        <a:pt x="98" y="6"/>
                      </a:lnTo>
                      <a:lnTo>
                        <a:pt x="112" y="12"/>
                      </a:lnTo>
                      <a:lnTo>
                        <a:pt x="124" y="22"/>
                      </a:lnTo>
                      <a:lnTo>
                        <a:pt x="136" y="34"/>
                      </a:lnTo>
                      <a:lnTo>
                        <a:pt x="136" y="34"/>
                      </a:lnTo>
                      <a:lnTo>
                        <a:pt x="144" y="52"/>
                      </a:lnTo>
                      <a:lnTo>
                        <a:pt x="150" y="70"/>
                      </a:lnTo>
                      <a:lnTo>
                        <a:pt x="152" y="90"/>
                      </a:lnTo>
                      <a:lnTo>
                        <a:pt x="148" y="110"/>
                      </a:lnTo>
                      <a:lnTo>
                        <a:pt x="116" y="258"/>
                      </a:lnTo>
                      <a:close/>
                    </a:path>
                  </a:pathLst>
                </a:cu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Line 8">
                  <a:extLst>
                    <a:ext uri="{FF2B5EF4-FFF2-40B4-BE49-F238E27FC236}">
                      <a16:creationId xmlns:a16="http://schemas.microsoft.com/office/drawing/2014/main" id="{EAB7F235-0F8A-40DF-900C-D64DB55AC0F2}"/>
                    </a:ext>
                  </a:extLst>
                </p:cNvPr>
                <p:cNvSpPr>
                  <a:spLocks noChangeShapeType="1"/>
                </p:cNvSpPr>
                <p:nvPr/>
              </p:nvSpPr>
              <p:spPr bwMode="auto">
                <a:xfrm>
                  <a:off x="-2922016" y="3965142"/>
                  <a:ext cx="0" cy="0"/>
                </a:xfrm>
                <a:prstGeom prst="line">
                  <a:avLst/>
                </a:pr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Line 9">
                  <a:extLst>
                    <a:ext uri="{FF2B5EF4-FFF2-40B4-BE49-F238E27FC236}">
                      <a16:creationId xmlns:a16="http://schemas.microsoft.com/office/drawing/2014/main" id="{F22D2EF7-C304-432E-91A5-E4E1EDB3FE99}"/>
                    </a:ext>
                  </a:extLst>
                </p:cNvPr>
                <p:cNvSpPr>
                  <a:spLocks noChangeShapeType="1"/>
                </p:cNvSpPr>
                <p:nvPr/>
              </p:nvSpPr>
              <p:spPr bwMode="auto">
                <a:xfrm>
                  <a:off x="-2922016" y="3965142"/>
                  <a:ext cx="0" cy="0"/>
                </a:xfrm>
                <a:prstGeom prst="line">
                  <a:avLst/>
                </a:prstGeom>
                <a:solidFill>
                  <a:srgbClr val="F6F6FA"/>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Rectangle 10">
                  <a:extLst>
                    <a:ext uri="{FF2B5EF4-FFF2-40B4-BE49-F238E27FC236}">
                      <a16:creationId xmlns:a16="http://schemas.microsoft.com/office/drawing/2014/main" id="{8D178DC3-18A4-4FA6-B2B3-8916A9E48E4B}"/>
                    </a:ext>
                  </a:extLst>
                </p:cNvPr>
                <p:cNvSpPr>
                  <a:spLocks noChangeArrowheads="1"/>
                </p:cNvSpPr>
                <p:nvPr/>
              </p:nvSpPr>
              <p:spPr bwMode="auto">
                <a:xfrm>
                  <a:off x="-2960116" y="4079442"/>
                  <a:ext cx="28575" cy="101600"/>
                </a:xfrm>
                <a:prstGeom prst="rect">
                  <a:avLst/>
                </a:prstGeom>
                <a:solidFill>
                  <a:srgbClr val="F6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1">
                  <a:extLst>
                    <a:ext uri="{FF2B5EF4-FFF2-40B4-BE49-F238E27FC236}">
                      <a16:creationId xmlns:a16="http://schemas.microsoft.com/office/drawing/2014/main" id="{08301757-0219-4E73-B82B-A562F43502DA}"/>
                    </a:ext>
                  </a:extLst>
                </p:cNvPr>
                <p:cNvSpPr>
                  <a:spLocks/>
                </p:cNvSpPr>
                <p:nvPr/>
              </p:nvSpPr>
              <p:spPr bwMode="auto">
                <a:xfrm>
                  <a:off x="-2969641" y="3657167"/>
                  <a:ext cx="120650" cy="215900"/>
                </a:xfrm>
                <a:custGeom>
                  <a:avLst/>
                  <a:gdLst>
                    <a:gd name="T0" fmla="*/ 8 w 76"/>
                    <a:gd name="T1" fmla="*/ 136 h 136"/>
                    <a:gd name="T2" fmla="*/ 0 w 76"/>
                    <a:gd name="T3" fmla="*/ 136 h 136"/>
                    <a:gd name="T4" fmla="*/ 0 w 76"/>
                    <a:gd name="T5" fmla="*/ 118 h 136"/>
                    <a:gd name="T6" fmla="*/ 8 w 76"/>
                    <a:gd name="T7" fmla="*/ 118 h 136"/>
                    <a:gd name="T8" fmla="*/ 8 w 76"/>
                    <a:gd name="T9" fmla="*/ 118 h 136"/>
                    <a:gd name="T10" fmla="*/ 18 w 76"/>
                    <a:gd name="T11" fmla="*/ 116 h 136"/>
                    <a:gd name="T12" fmla="*/ 28 w 76"/>
                    <a:gd name="T13" fmla="*/ 114 h 136"/>
                    <a:gd name="T14" fmla="*/ 36 w 76"/>
                    <a:gd name="T15" fmla="*/ 108 h 136"/>
                    <a:gd name="T16" fmla="*/ 44 w 76"/>
                    <a:gd name="T17" fmla="*/ 102 h 136"/>
                    <a:gd name="T18" fmla="*/ 50 w 76"/>
                    <a:gd name="T19" fmla="*/ 96 h 136"/>
                    <a:gd name="T20" fmla="*/ 54 w 76"/>
                    <a:gd name="T21" fmla="*/ 86 h 136"/>
                    <a:gd name="T22" fmla="*/ 56 w 76"/>
                    <a:gd name="T23" fmla="*/ 78 h 136"/>
                    <a:gd name="T24" fmla="*/ 58 w 76"/>
                    <a:gd name="T25" fmla="*/ 68 h 136"/>
                    <a:gd name="T26" fmla="*/ 58 w 76"/>
                    <a:gd name="T27" fmla="*/ 68 h 136"/>
                    <a:gd name="T28" fmla="*/ 56 w 76"/>
                    <a:gd name="T29" fmla="*/ 58 h 136"/>
                    <a:gd name="T30" fmla="*/ 54 w 76"/>
                    <a:gd name="T31" fmla="*/ 48 h 136"/>
                    <a:gd name="T32" fmla="*/ 50 w 76"/>
                    <a:gd name="T33" fmla="*/ 40 h 136"/>
                    <a:gd name="T34" fmla="*/ 44 w 76"/>
                    <a:gd name="T35" fmla="*/ 32 h 136"/>
                    <a:gd name="T36" fmla="*/ 36 w 76"/>
                    <a:gd name="T37" fmla="*/ 26 h 136"/>
                    <a:gd name="T38" fmla="*/ 28 w 76"/>
                    <a:gd name="T39" fmla="*/ 22 h 136"/>
                    <a:gd name="T40" fmla="*/ 18 w 76"/>
                    <a:gd name="T41" fmla="*/ 20 h 136"/>
                    <a:gd name="T42" fmla="*/ 8 w 76"/>
                    <a:gd name="T43" fmla="*/ 18 h 136"/>
                    <a:gd name="T44" fmla="*/ 0 w 76"/>
                    <a:gd name="T45" fmla="*/ 18 h 136"/>
                    <a:gd name="T46" fmla="*/ 0 w 76"/>
                    <a:gd name="T47" fmla="*/ 0 h 136"/>
                    <a:gd name="T48" fmla="*/ 8 w 76"/>
                    <a:gd name="T49" fmla="*/ 0 h 136"/>
                    <a:gd name="T50" fmla="*/ 8 w 76"/>
                    <a:gd name="T51" fmla="*/ 0 h 136"/>
                    <a:gd name="T52" fmla="*/ 22 w 76"/>
                    <a:gd name="T53" fmla="*/ 2 h 136"/>
                    <a:gd name="T54" fmla="*/ 34 w 76"/>
                    <a:gd name="T55" fmla="*/ 6 h 136"/>
                    <a:gd name="T56" fmla="*/ 46 w 76"/>
                    <a:gd name="T57" fmla="*/ 12 h 136"/>
                    <a:gd name="T58" fmla="*/ 56 w 76"/>
                    <a:gd name="T59" fmla="*/ 20 h 136"/>
                    <a:gd name="T60" fmla="*/ 64 w 76"/>
                    <a:gd name="T61" fmla="*/ 30 h 136"/>
                    <a:gd name="T62" fmla="*/ 70 w 76"/>
                    <a:gd name="T63" fmla="*/ 42 h 136"/>
                    <a:gd name="T64" fmla="*/ 74 w 76"/>
                    <a:gd name="T65" fmla="*/ 54 h 136"/>
                    <a:gd name="T66" fmla="*/ 76 w 76"/>
                    <a:gd name="T67" fmla="*/ 68 h 136"/>
                    <a:gd name="T68" fmla="*/ 76 w 76"/>
                    <a:gd name="T69" fmla="*/ 68 h 136"/>
                    <a:gd name="T70" fmla="*/ 74 w 76"/>
                    <a:gd name="T71" fmla="*/ 82 h 136"/>
                    <a:gd name="T72" fmla="*/ 70 w 76"/>
                    <a:gd name="T73" fmla="*/ 94 h 136"/>
                    <a:gd name="T74" fmla="*/ 64 w 76"/>
                    <a:gd name="T75" fmla="*/ 106 h 136"/>
                    <a:gd name="T76" fmla="*/ 56 w 76"/>
                    <a:gd name="T77" fmla="*/ 116 h 136"/>
                    <a:gd name="T78" fmla="*/ 46 w 76"/>
                    <a:gd name="T79" fmla="*/ 124 h 136"/>
                    <a:gd name="T80" fmla="*/ 34 w 76"/>
                    <a:gd name="T81" fmla="*/ 130 h 136"/>
                    <a:gd name="T82" fmla="*/ 22 w 76"/>
                    <a:gd name="T83" fmla="*/ 134 h 136"/>
                    <a:gd name="T84" fmla="*/ 8 w 76"/>
                    <a:gd name="T85" fmla="*/ 136 h 136"/>
                    <a:gd name="T86" fmla="*/ 8 w 76"/>
                    <a:gd name="T8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136">
                      <a:moveTo>
                        <a:pt x="8" y="136"/>
                      </a:moveTo>
                      <a:lnTo>
                        <a:pt x="0" y="136"/>
                      </a:lnTo>
                      <a:lnTo>
                        <a:pt x="0" y="118"/>
                      </a:lnTo>
                      <a:lnTo>
                        <a:pt x="8" y="118"/>
                      </a:lnTo>
                      <a:lnTo>
                        <a:pt x="8" y="118"/>
                      </a:lnTo>
                      <a:lnTo>
                        <a:pt x="18" y="116"/>
                      </a:lnTo>
                      <a:lnTo>
                        <a:pt x="28" y="114"/>
                      </a:lnTo>
                      <a:lnTo>
                        <a:pt x="36" y="108"/>
                      </a:lnTo>
                      <a:lnTo>
                        <a:pt x="44" y="102"/>
                      </a:lnTo>
                      <a:lnTo>
                        <a:pt x="50" y="96"/>
                      </a:lnTo>
                      <a:lnTo>
                        <a:pt x="54" y="86"/>
                      </a:lnTo>
                      <a:lnTo>
                        <a:pt x="56" y="78"/>
                      </a:lnTo>
                      <a:lnTo>
                        <a:pt x="58" y="68"/>
                      </a:lnTo>
                      <a:lnTo>
                        <a:pt x="58" y="68"/>
                      </a:lnTo>
                      <a:lnTo>
                        <a:pt x="56" y="58"/>
                      </a:lnTo>
                      <a:lnTo>
                        <a:pt x="54" y="48"/>
                      </a:lnTo>
                      <a:lnTo>
                        <a:pt x="50" y="40"/>
                      </a:lnTo>
                      <a:lnTo>
                        <a:pt x="44" y="32"/>
                      </a:lnTo>
                      <a:lnTo>
                        <a:pt x="36" y="26"/>
                      </a:lnTo>
                      <a:lnTo>
                        <a:pt x="28" y="22"/>
                      </a:lnTo>
                      <a:lnTo>
                        <a:pt x="18" y="20"/>
                      </a:lnTo>
                      <a:lnTo>
                        <a:pt x="8" y="18"/>
                      </a:lnTo>
                      <a:lnTo>
                        <a:pt x="0" y="18"/>
                      </a:lnTo>
                      <a:lnTo>
                        <a:pt x="0" y="0"/>
                      </a:lnTo>
                      <a:lnTo>
                        <a:pt x="8" y="0"/>
                      </a:lnTo>
                      <a:lnTo>
                        <a:pt x="8" y="0"/>
                      </a:lnTo>
                      <a:lnTo>
                        <a:pt x="22" y="2"/>
                      </a:lnTo>
                      <a:lnTo>
                        <a:pt x="34" y="6"/>
                      </a:lnTo>
                      <a:lnTo>
                        <a:pt x="46" y="12"/>
                      </a:lnTo>
                      <a:lnTo>
                        <a:pt x="56" y="20"/>
                      </a:lnTo>
                      <a:lnTo>
                        <a:pt x="64" y="30"/>
                      </a:lnTo>
                      <a:lnTo>
                        <a:pt x="70" y="42"/>
                      </a:lnTo>
                      <a:lnTo>
                        <a:pt x="74" y="54"/>
                      </a:lnTo>
                      <a:lnTo>
                        <a:pt x="76" y="68"/>
                      </a:lnTo>
                      <a:lnTo>
                        <a:pt x="76" y="68"/>
                      </a:lnTo>
                      <a:lnTo>
                        <a:pt x="74" y="82"/>
                      </a:lnTo>
                      <a:lnTo>
                        <a:pt x="70" y="94"/>
                      </a:lnTo>
                      <a:lnTo>
                        <a:pt x="64" y="106"/>
                      </a:lnTo>
                      <a:lnTo>
                        <a:pt x="56" y="116"/>
                      </a:lnTo>
                      <a:lnTo>
                        <a:pt x="46" y="124"/>
                      </a:lnTo>
                      <a:lnTo>
                        <a:pt x="34" y="130"/>
                      </a:lnTo>
                      <a:lnTo>
                        <a:pt x="22" y="134"/>
                      </a:lnTo>
                      <a:lnTo>
                        <a:pt x="8" y="136"/>
                      </a:lnTo>
                      <a:lnTo>
                        <a:pt x="8" y="136"/>
                      </a:lnTo>
                      <a:close/>
                    </a:path>
                  </a:pathLst>
                </a:cu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12">
                  <a:extLst>
                    <a:ext uri="{FF2B5EF4-FFF2-40B4-BE49-F238E27FC236}">
                      <a16:creationId xmlns:a16="http://schemas.microsoft.com/office/drawing/2014/main" id="{77C8AC32-8D30-404B-AE02-56B57EC33CB7}"/>
                    </a:ext>
                  </a:extLst>
                </p:cNvPr>
                <p:cNvSpPr>
                  <a:spLocks noChangeArrowheads="1"/>
                </p:cNvSpPr>
                <p:nvPr/>
              </p:nvSpPr>
              <p:spPr bwMode="auto">
                <a:xfrm>
                  <a:off x="-2960116" y="3130117"/>
                  <a:ext cx="28575" cy="311150"/>
                </a:xfrm>
                <a:prstGeom prst="rect">
                  <a:avLst/>
                </a:prstGeom>
                <a:solidFill>
                  <a:srgbClr val="F6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1" name="Group 100">
                <a:extLst>
                  <a:ext uri="{FF2B5EF4-FFF2-40B4-BE49-F238E27FC236}">
                    <a16:creationId xmlns:a16="http://schemas.microsoft.com/office/drawing/2014/main" id="{D6D523ED-3C3E-4EB2-9036-80704C00498D}"/>
                  </a:ext>
                </a:extLst>
              </p:cNvPr>
              <p:cNvGrpSpPr/>
              <p:nvPr/>
            </p:nvGrpSpPr>
            <p:grpSpPr>
              <a:xfrm>
                <a:off x="5591944" y="4185136"/>
                <a:ext cx="252000" cy="468000"/>
                <a:chOff x="-1803920" y="3130117"/>
                <a:chExt cx="647700" cy="1044575"/>
              </a:xfrm>
            </p:grpSpPr>
            <p:sp>
              <p:nvSpPr>
                <p:cNvPr id="89" name="Freeform 5">
                  <a:extLst>
                    <a:ext uri="{FF2B5EF4-FFF2-40B4-BE49-F238E27FC236}">
                      <a16:creationId xmlns:a16="http://schemas.microsoft.com/office/drawing/2014/main" id="{A6B268B2-0A29-45C9-99DD-3EBFA35AE80A}"/>
                    </a:ext>
                  </a:extLst>
                </p:cNvPr>
                <p:cNvSpPr>
                  <a:spLocks/>
                </p:cNvSpPr>
                <p:nvPr/>
              </p:nvSpPr>
              <p:spPr bwMode="auto">
                <a:xfrm>
                  <a:off x="-1619770" y="3130117"/>
                  <a:ext cx="463550" cy="1044575"/>
                </a:xfrm>
                <a:custGeom>
                  <a:avLst/>
                  <a:gdLst>
                    <a:gd name="T0" fmla="*/ 230 w 292"/>
                    <a:gd name="T1" fmla="*/ 658 h 658"/>
                    <a:gd name="T2" fmla="*/ 210 w 292"/>
                    <a:gd name="T3" fmla="*/ 656 h 658"/>
                    <a:gd name="T4" fmla="*/ 176 w 292"/>
                    <a:gd name="T5" fmla="*/ 642 h 658"/>
                    <a:gd name="T6" fmla="*/ 148 w 292"/>
                    <a:gd name="T7" fmla="*/ 616 h 658"/>
                    <a:gd name="T8" fmla="*/ 134 w 292"/>
                    <a:gd name="T9" fmla="*/ 580 h 658"/>
                    <a:gd name="T10" fmla="*/ 132 w 292"/>
                    <a:gd name="T11" fmla="*/ 516 h 658"/>
                    <a:gd name="T12" fmla="*/ 140 w 292"/>
                    <a:gd name="T13" fmla="*/ 516 h 658"/>
                    <a:gd name="T14" fmla="*/ 172 w 292"/>
                    <a:gd name="T15" fmla="*/ 510 h 658"/>
                    <a:gd name="T16" fmla="*/ 198 w 292"/>
                    <a:gd name="T17" fmla="*/ 494 h 658"/>
                    <a:gd name="T18" fmla="*/ 214 w 292"/>
                    <a:gd name="T19" fmla="*/ 468 h 658"/>
                    <a:gd name="T20" fmla="*/ 220 w 292"/>
                    <a:gd name="T21" fmla="*/ 438 h 658"/>
                    <a:gd name="T22" fmla="*/ 132 w 292"/>
                    <a:gd name="T23" fmla="*/ 390 h 658"/>
                    <a:gd name="T24" fmla="*/ 132 w 292"/>
                    <a:gd name="T25" fmla="*/ 342 h 658"/>
                    <a:gd name="T26" fmla="*/ 128 w 292"/>
                    <a:gd name="T27" fmla="*/ 330 h 658"/>
                    <a:gd name="T28" fmla="*/ 116 w 292"/>
                    <a:gd name="T29" fmla="*/ 326 h 658"/>
                    <a:gd name="T30" fmla="*/ 44 w 292"/>
                    <a:gd name="T31" fmla="*/ 326 h 658"/>
                    <a:gd name="T32" fmla="*/ 36 w 292"/>
                    <a:gd name="T33" fmla="*/ 326 h 658"/>
                    <a:gd name="T34" fmla="*/ 18 w 292"/>
                    <a:gd name="T35" fmla="*/ 318 h 658"/>
                    <a:gd name="T36" fmla="*/ 6 w 292"/>
                    <a:gd name="T37" fmla="*/ 302 h 658"/>
                    <a:gd name="T38" fmla="*/ 2 w 292"/>
                    <a:gd name="T39" fmla="*/ 292 h 658"/>
                    <a:gd name="T40" fmla="*/ 0 w 292"/>
                    <a:gd name="T41" fmla="*/ 270 h 658"/>
                    <a:gd name="T42" fmla="*/ 134 w 292"/>
                    <a:gd name="T43" fmla="*/ 0 h 658"/>
                    <a:gd name="T44" fmla="*/ 20 w 292"/>
                    <a:gd name="T45" fmla="*/ 268 h 658"/>
                    <a:gd name="T46" fmla="*/ 18 w 292"/>
                    <a:gd name="T47" fmla="*/ 274 h 658"/>
                    <a:gd name="T48" fmla="*/ 18 w 292"/>
                    <a:gd name="T49" fmla="*/ 288 h 658"/>
                    <a:gd name="T50" fmla="*/ 20 w 292"/>
                    <a:gd name="T51" fmla="*/ 294 h 658"/>
                    <a:gd name="T52" fmla="*/ 28 w 292"/>
                    <a:gd name="T53" fmla="*/ 304 h 658"/>
                    <a:gd name="T54" fmla="*/ 40 w 292"/>
                    <a:gd name="T55" fmla="*/ 308 h 658"/>
                    <a:gd name="T56" fmla="*/ 44 w 292"/>
                    <a:gd name="T57" fmla="*/ 308 h 658"/>
                    <a:gd name="T58" fmla="*/ 116 w 292"/>
                    <a:gd name="T59" fmla="*/ 308 h 658"/>
                    <a:gd name="T60" fmla="*/ 128 w 292"/>
                    <a:gd name="T61" fmla="*/ 310 h 658"/>
                    <a:gd name="T62" fmla="*/ 140 w 292"/>
                    <a:gd name="T63" fmla="*/ 318 h 658"/>
                    <a:gd name="T64" fmla="*/ 148 w 292"/>
                    <a:gd name="T65" fmla="*/ 330 h 658"/>
                    <a:gd name="T66" fmla="*/ 150 w 292"/>
                    <a:gd name="T67" fmla="*/ 342 h 658"/>
                    <a:gd name="T68" fmla="*/ 238 w 292"/>
                    <a:gd name="T69" fmla="*/ 372 h 658"/>
                    <a:gd name="T70" fmla="*/ 238 w 292"/>
                    <a:gd name="T71" fmla="*/ 438 h 658"/>
                    <a:gd name="T72" fmla="*/ 232 w 292"/>
                    <a:gd name="T73" fmla="*/ 474 h 658"/>
                    <a:gd name="T74" fmla="*/ 212 w 292"/>
                    <a:gd name="T75" fmla="*/ 504 h 658"/>
                    <a:gd name="T76" fmla="*/ 184 w 292"/>
                    <a:gd name="T77" fmla="*/ 524 h 658"/>
                    <a:gd name="T78" fmla="*/ 150 w 292"/>
                    <a:gd name="T79" fmla="*/ 534 h 658"/>
                    <a:gd name="T80" fmla="*/ 150 w 292"/>
                    <a:gd name="T81" fmla="*/ 560 h 658"/>
                    <a:gd name="T82" fmla="*/ 156 w 292"/>
                    <a:gd name="T83" fmla="*/ 592 h 658"/>
                    <a:gd name="T84" fmla="*/ 174 w 292"/>
                    <a:gd name="T85" fmla="*/ 618 h 658"/>
                    <a:gd name="T86" fmla="*/ 200 w 292"/>
                    <a:gd name="T87" fmla="*/ 634 h 658"/>
                    <a:gd name="T88" fmla="*/ 230 w 292"/>
                    <a:gd name="T89" fmla="*/ 640 h 658"/>
                    <a:gd name="T90" fmla="*/ 292 w 292"/>
                    <a:gd name="T91" fmla="*/ 658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2" h="658">
                      <a:moveTo>
                        <a:pt x="292" y="658"/>
                      </a:moveTo>
                      <a:lnTo>
                        <a:pt x="230" y="658"/>
                      </a:lnTo>
                      <a:lnTo>
                        <a:pt x="230" y="658"/>
                      </a:lnTo>
                      <a:lnTo>
                        <a:pt x="210" y="656"/>
                      </a:lnTo>
                      <a:lnTo>
                        <a:pt x="192" y="652"/>
                      </a:lnTo>
                      <a:lnTo>
                        <a:pt x="176" y="642"/>
                      </a:lnTo>
                      <a:lnTo>
                        <a:pt x="160" y="630"/>
                      </a:lnTo>
                      <a:lnTo>
                        <a:pt x="148" y="616"/>
                      </a:lnTo>
                      <a:lnTo>
                        <a:pt x="140" y="598"/>
                      </a:lnTo>
                      <a:lnTo>
                        <a:pt x="134" y="580"/>
                      </a:lnTo>
                      <a:lnTo>
                        <a:pt x="132" y="560"/>
                      </a:lnTo>
                      <a:lnTo>
                        <a:pt x="132" y="516"/>
                      </a:lnTo>
                      <a:lnTo>
                        <a:pt x="140" y="516"/>
                      </a:lnTo>
                      <a:lnTo>
                        <a:pt x="140" y="516"/>
                      </a:lnTo>
                      <a:lnTo>
                        <a:pt x="156" y="516"/>
                      </a:lnTo>
                      <a:lnTo>
                        <a:pt x="172" y="510"/>
                      </a:lnTo>
                      <a:lnTo>
                        <a:pt x="186" y="504"/>
                      </a:lnTo>
                      <a:lnTo>
                        <a:pt x="198" y="494"/>
                      </a:lnTo>
                      <a:lnTo>
                        <a:pt x="206" y="482"/>
                      </a:lnTo>
                      <a:lnTo>
                        <a:pt x="214" y="468"/>
                      </a:lnTo>
                      <a:lnTo>
                        <a:pt x="218" y="454"/>
                      </a:lnTo>
                      <a:lnTo>
                        <a:pt x="220" y="438"/>
                      </a:lnTo>
                      <a:lnTo>
                        <a:pt x="220" y="390"/>
                      </a:lnTo>
                      <a:lnTo>
                        <a:pt x="132" y="390"/>
                      </a:lnTo>
                      <a:lnTo>
                        <a:pt x="132" y="342"/>
                      </a:lnTo>
                      <a:lnTo>
                        <a:pt x="132" y="342"/>
                      </a:lnTo>
                      <a:lnTo>
                        <a:pt x="132" y="336"/>
                      </a:lnTo>
                      <a:lnTo>
                        <a:pt x="128" y="330"/>
                      </a:lnTo>
                      <a:lnTo>
                        <a:pt x="122" y="326"/>
                      </a:lnTo>
                      <a:lnTo>
                        <a:pt x="116" y="326"/>
                      </a:lnTo>
                      <a:lnTo>
                        <a:pt x="44" y="326"/>
                      </a:lnTo>
                      <a:lnTo>
                        <a:pt x="44" y="326"/>
                      </a:lnTo>
                      <a:lnTo>
                        <a:pt x="36" y="326"/>
                      </a:lnTo>
                      <a:lnTo>
                        <a:pt x="36" y="326"/>
                      </a:lnTo>
                      <a:lnTo>
                        <a:pt x="28" y="322"/>
                      </a:lnTo>
                      <a:lnTo>
                        <a:pt x="18" y="318"/>
                      </a:lnTo>
                      <a:lnTo>
                        <a:pt x="10" y="312"/>
                      </a:lnTo>
                      <a:lnTo>
                        <a:pt x="6" y="302"/>
                      </a:lnTo>
                      <a:lnTo>
                        <a:pt x="6" y="302"/>
                      </a:lnTo>
                      <a:lnTo>
                        <a:pt x="2" y="292"/>
                      </a:lnTo>
                      <a:lnTo>
                        <a:pt x="0" y="282"/>
                      </a:lnTo>
                      <a:lnTo>
                        <a:pt x="0" y="270"/>
                      </a:lnTo>
                      <a:lnTo>
                        <a:pt x="4" y="260"/>
                      </a:lnTo>
                      <a:lnTo>
                        <a:pt x="134" y="0"/>
                      </a:lnTo>
                      <a:lnTo>
                        <a:pt x="150" y="8"/>
                      </a:lnTo>
                      <a:lnTo>
                        <a:pt x="20" y="268"/>
                      </a:lnTo>
                      <a:lnTo>
                        <a:pt x="20" y="268"/>
                      </a:lnTo>
                      <a:lnTo>
                        <a:pt x="18" y="274"/>
                      </a:lnTo>
                      <a:lnTo>
                        <a:pt x="18" y="282"/>
                      </a:lnTo>
                      <a:lnTo>
                        <a:pt x="18" y="288"/>
                      </a:lnTo>
                      <a:lnTo>
                        <a:pt x="20" y="294"/>
                      </a:lnTo>
                      <a:lnTo>
                        <a:pt x="20" y="294"/>
                      </a:lnTo>
                      <a:lnTo>
                        <a:pt x="24" y="300"/>
                      </a:lnTo>
                      <a:lnTo>
                        <a:pt x="28" y="304"/>
                      </a:lnTo>
                      <a:lnTo>
                        <a:pt x="34" y="306"/>
                      </a:lnTo>
                      <a:lnTo>
                        <a:pt x="40" y="308"/>
                      </a:lnTo>
                      <a:lnTo>
                        <a:pt x="40" y="308"/>
                      </a:lnTo>
                      <a:lnTo>
                        <a:pt x="44" y="308"/>
                      </a:lnTo>
                      <a:lnTo>
                        <a:pt x="116" y="308"/>
                      </a:lnTo>
                      <a:lnTo>
                        <a:pt x="116" y="308"/>
                      </a:lnTo>
                      <a:lnTo>
                        <a:pt x="122" y="308"/>
                      </a:lnTo>
                      <a:lnTo>
                        <a:pt x="128" y="310"/>
                      </a:lnTo>
                      <a:lnTo>
                        <a:pt x="134" y="314"/>
                      </a:lnTo>
                      <a:lnTo>
                        <a:pt x="140" y="318"/>
                      </a:lnTo>
                      <a:lnTo>
                        <a:pt x="144" y="324"/>
                      </a:lnTo>
                      <a:lnTo>
                        <a:pt x="148" y="330"/>
                      </a:lnTo>
                      <a:lnTo>
                        <a:pt x="150" y="336"/>
                      </a:lnTo>
                      <a:lnTo>
                        <a:pt x="150" y="342"/>
                      </a:lnTo>
                      <a:lnTo>
                        <a:pt x="150" y="372"/>
                      </a:lnTo>
                      <a:lnTo>
                        <a:pt x="238" y="372"/>
                      </a:lnTo>
                      <a:lnTo>
                        <a:pt x="238" y="438"/>
                      </a:lnTo>
                      <a:lnTo>
                        <a:pt x="238" y="438"/>
                      </a:lnTo>
                      <a:lnTo>
                        <a:pt x="236" y="456"/>
                      </a:lnTo>
                      <a:lnTo>
                        <a:pt x="232" y="474"/>
                      </a:lnTo>
                      <a:lnTo>
                        <a:pt x="224" y="490"/>
                      </a:lnTo>
                      <a:lnTo>
                        <a:pt x="212" y="504"/>
                      </a:lnTo>
                      <a:lnTo>
                        <a:pt x="200" y="516"/>
                      </a:lnTo>
                      <a:lnTo>
                        <a:pt x="184" y="524"/>
                      </a:lnTo>
                      <a:lnTo>
                        <a:pt x="168" y="532"/>
                      </a:lnTo>
                      <a:lnTo>
                        <a:pt x="150" y="534"/>
                      </a:lnTo>
                      <a:lnTo>
                        <a:pt x="150" y="560"/>
                      </a:lnTo>
                      <a:lnTo>
                        <a:pt x="150" y="560"/>
                      </a:lnTo>
                      <a:lnTo>
                        <a:pt x="152" y="576"/>
                      </a:lnTo>
                      <a:lnTo>
                        <a:pt x="156" y="592"/>
                      </a:lnTo>
                      <a:lnTo>
                        <a:pt x="164" y="606"/>
                      </a:lnTo>
                      <a:lnTo>
                        <a:pt x="174" y="618"/>
                      </a:lnTo>
                      <a:lnTo>
                        <a:pt x="186" y="628"/>
                      </a:lnTo>
                      <a:lnTo>
                        <a:pt x="200" y="634"/>
                      </a:lnTo>
                      <a:lnTo>
                        <a:pt x="214" y="640"/>
                      </a:lnTo>
                      <a:lnTo>
                        <a:pt x="230" y="640"/>
                      </a:lnTo>
                      <a:lnTo>
                        <a:pt x="292" y="640"/>
                      </a:lnTo>
                      <a:lnTo>
                        <a:pt x="292" y="658"/>
                      </a:lnTo>
                      <a:close/>
                    </a:path>
                  </a:pathLst>
                </a:cu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Rectangle 13">
                  <a:extLst>
                    <a:ext uri="{FF2B5EF4-FFF2-40B4-BE49-F238E27FC236}">
                      <a16:creationId xmlns:a16="http://schemas.microsoft.com/office/drawing/2014/main" id="{AB4178C3-2DBB-4F5B-A4D1-FEF7A9765085}"/>
                    </a:ext>
                  </a:extLst>
                </p:cNvPr>
                <p:cNvSpPr>
                  <a:spLocks noChangeArrowheads="1"/>
                </p:cNvSpPr>
                <p:nvPr/>
              </p:nvSpPr>
              <p:spPr bwMode="auto">
                <a:xfrm>
                  <a:off x="-1803920" y="3831792"/>
                  <a:ext cx="273050" cy="28575"/>
                </a:xfrm>
                <a:prstGeom prst="rect">
                  <a:avLst/>
                </a:prstGeom>
                <a:solidFill>
                  <a:srgbClr val="F6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4">
                  <a:extLst>
                    <a:ext uri="{FF2B5EF4-FFF2-40B4-BE49-F238E27FC236}">
                      <a16:creationId xmlns:a16="http://schemas.microsoft.com/office/drawing/2014/main" id="{82E390B1-6F4C-4218-898E-75F29C872C1C}"/>
                    </a:ext>
                  </a:extLst>
                </p:cNvPr>
                <p:cNvSpPr>
                  <a:spLocks/>
                </p:cNvSpPr>
                <p:nvPr/>
              </p:nvSpPr>
              <p:spPr bwMode="auto">
                <a:xfrm>
                  <a:off x="-1765820" y="3625417"/>
                  <a:ext cx="254000" cy="149225"/>
                </a:xfrm>
                <a:custGeom>
                  <a:avLst/>
                  <a:gdLst>
                    <a:gd name="T0" fmla="*/ 152 w 160"/>
                    <a:gd name="T1" fmla="*/ 94 h 94"/>
                    <a:gd name="T2" fmla="*/ 0 w 160"/>
                    <a:gd name="T3" fmla="*/ 16 h 94"/>
                    <a:gd name="T4" fmla="*/ 8 w 160"/>
                    <a:gd name="T5" fmla="*/ 0 h 94"/>
                    <a:gd name="T6" fmla="*/ 160 w 160"/>
                    <a:gd name="T7" fmla="*/ 78 h 94"/>
                    <a:gd name="T8" fmla="*/ 152 w 160"/>
                    <a:gd name="T9" fmla="*/ 94 h 94"/>
                  </a:gdLst>
                  <a:ahLst/>
                  <a:cxnLst>
                    <a:cxn ang="0">
                      <a:pos x="T0" y="T1"/>
                    </a:cxn>
                    <a:cxn ang="0">
                      <a:pos x="T2" y="T3"/>
                    </a:cxn>
                    <a:cxn ang="0">
                      <a:pos x="T4" y="T5"/>
                    </a:cxn>
                    <a:cxn ang="0">
                      <a:pos x="T6" y="T7"/>
                    </a:cxn>
                    <a:cxn ang="0">
                      <a:pos x="T8" y="T9"/>
                    </a:cxn>
                  </a:cxnLst>
                  <a:rect l="0" t="0" r="r" b="b"/>
                  <a:pathLst>
                    <a:path w="160" h="94">
                      <a:moveTo>
                        <a:pt x="152" y="94"/>
                      </a:moveTo>
                      <a:lnTo>
                        <a:pt x="0" y="16"/>
                      </a:lnTo>
                      <a:lnTo>
                        <a:pt x="8" y="0"/>
                      </a:lnTo>
                      <a:lnTo>
                        <a:pt x="160" y="78"/>
                      </a:lnTo>
                      <a:lnTo>
                        <a:pt x="152" y="94"/>
                      </a:lnTo>
                      <a:close/>
                    </a:path>
                  </a:pathLst>
                </a:cu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5">
                  <a:extLst>
                    <a:ext uri="{FF2B5EF4-FFF2-40B4-BE49-F238E27FC236}">
                      <a16:creationId xmlns:a16="http://schemas.microsoft.com/office/drawing/2014/main" id="{7CE5A4DB-5B1A-4CD2-84EE-D18186CDA137}"/>
                    </a:ext>
                  </a:extLst>
                </p:cNvPr>
                <p:cNvSpPr>
                  <a:spLocks/>
                </p:cNvSpPr>
                <p:nvPr/>
              </p:nvSpPr>
              <p:spPr bwMode="auto">
                <a:xfrm>
                  <a:off x="-1762645" y="3904817"/>
                  <a:ext cx="247650" cy="165100"/>
                </a:xfrm>
                <a:custGeom>
                  <a:avLst/>
                  <a:gdLst>
                    <a:gd name="T0" fmla="*/ 10 w 156"/>
                    <a:gd name="T1" fmla="*/ 104 h 104"/>
                    <a:gd name="T2" fmla="*/ 0 w 156"/>
                    <a:gd name="T3" fmla="*/ 90 h 104"/>
                    <a:gd name="T4" fmla="*/ 146 w 156"/>
                    <a:gd name="T5" fmla="*/ 0 h 104"/>
                    <a:gd name="T6" fmla="*/ 156 w 156"/>
                    <a:gd name="T7" fmla="*/ 14 h 104"/>
                    <a:gd name="T8" fmla="*/ 10 w 156"/>
                    <a:gd name="T9" fmla="*/ 104 h 104"/>
                  </a:gdLst>
                  <a:ahLst/>
                  <a:cxnLst>
                    <a:cxn ang="0">
                      <a:pos x="T0" y="T1"/>
                    </a:cxn>
                    <a:cxn ang="0">
                      <a:pos x="T2" y="T3"/>
                    </a:cxn>
                    <a:cxn ang="0">
                      <a:pos x="T4" y="T5"/>
                    </a:cxn>
                    <a:cxn ang="0">
                      <a:pos x="T6" y="T7"/>
                    </a:cxn>
                    <a:cxn ang="0">
                      <a:pos x="T8" y="T9"/>
                    </a:cxn>
                  </a:cxnLst>
                  <a:rect l="0" t="0" r="r" b="b"/>
                  <a:pathLst>
                    <a:path w="156" h="104">
                      <a:moveTo>
                        <a:pt x="10" y="104"/>
                      </a:moveTo>
                      <a:lnTo>
                        <a:pt x="0" y="90"/>
                      </a:lnTo>
                      <a:lnTo>
                        <a:pt x="146" y="0"/>
                      </a:lnTo>
                      <a:lnTo>
                        <a:pt x="156" y="14"/>
                      </a:lnTo>
                      <a:lnTo>
                        <a:pt x="10" y="104"/>
                      </a:lnTo>
                      <a:close/>
                    </a:path>
                  </a:pathLst>
                </a:custGeom>
                <a:solidFill>
                  <a:srgbClr val="F6F6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2" name="Group 101">
                <a:extLst>
                  <a:ext uri="{FF2B5EF4-FFF2-40B4-BE49-F238E27FC236}">
                    <a16:creationId xmlns:a16="http://schemas.microsoft.com/office/drawing/2014/main" id="{14E68E20-9774-4F7C-BE97-BD457D3C944E}"/>
                  </a:ext>
                </a:extLst>
              </p:cNvPr>
              <p:cNvGrpSpPr/>
              <p:nvPr/>
            </p:nvGrpSpPr>
            <p:grpSpPr>
              <a:xfrm>
                <a:off x="6591672" y="2564952"/>
                <a:ext cx="576000" cy="432000"/>
                <a:chOff x="4933950" y="1504950"/>
                <a:chExt cx="1314450" cy="863600"/>
              </a:xfrm>
              <a:solidFill>
                <a:srgbClr val="F6F6FA"/>
              </a:solidFill>
            </p:grpSpPr>
            <p:sp>
              <p:nvSpPr>
                <p:cNvPr id="103" name="Freeform 21">
                  <a:extLst>
                    <a:ext uri="{FF2B5EF4-FFF2-40B4-BE49-F238E27FC236}">
                      <a16:creationId xmlns:a16="http://schemas.microsoft.com/office/drawing/2014/main" id="{3E1CE41C-A80B-4F01-BD55-3C753B39317C}"/>
                    </a:ext>
                  </a:extLst>
                </p:cNvPr>
                <p:cNvSpPr>
                  <a:spLocks noEditPoints="1"/>
                </p:cNvSpPr>
                <p:nvPr/>
              </p:nvSpPr>
              <p:spPr bwMode="auto">
                <a:xfrm>
                  <a:off x="4933950" y="1651000"/>
                  <a:ext cx="1314450" cy="717550"/>
                </a:xfrm>
                <a:custGeom>
                  <a:avLst/>
                  <a:gdLst>
                    <a:gd name="T0" fmla="*/ 414 w 828"/>
                    <a:gd name="T1" fmla="*/ 452 h 452"/>
                    <a:gd name="T2" fmla="*/ 372 w 828"/>
                    <a:gd name="T3" fmla="*/ 450 h 452"/>
                    <a:gd name="T4" fmla="*/ 294 w 828"/>
                    <a:gd name="T5" fmla="*/ 432 h 452"/>
                    <a:gd name="T6" fmla="*/ 222 w 828"/>
                    <a:gd name="T7" fmla="*/ 402 h 452"/>
                    <a:gd name="T8" fmla="*/ 158 w 828"/>
                    <a:gd name="T9" fmla="*/ 364 h 452"/>
                    <a:gd name="T10" fmla="*/ 102 w 828"/>
                    <a:gd name="T11" fmla="*/ 324 h 452"/>
                    <a:gd name="T12" fmla="*/ 40 w 828"/>
                    <a:gd name="T13" fmla="*/ 270 h 452"/>
                    <a:gd name="T14" fmla="*/ 6 w 828"/>
                    <a:gd name="T15" fmla="*/ 232 h 452"/>
                    <a:gd name="T16" fmla="*/ 6 w 828"/>
                    <a:gd name="T17" fmla="*/ 220 h 452"/>
                    <a:gd name="T18" fmla="*/ 16 w 828"/>
                    <a:gd name="T19" fmla="*/ 208 h 452"/>
                    <a:gd name="T20" fmla="*/ 78 w 828"/>
                    <a:gd name="T21" fmla="*/ 146 h 452"/>
                    <a:gd name="T22" fmla="*/ 128 w 828"/>
                    <a:gd name="T23" fmla="*/ 106 h 452"/>
                    <a:gd name="T24" fmla="*/ 188 w 828"/>
                    <a:gd name="T25" fmla="*/ 66 h 452"/>
                    <a:gd name="T26" fmla="*/ 256 w 828"/>
                    <a:gd name="T27" fmla="*/ 32 h 452"/>
                    <a:gd name="T28" fmla="*/ 332 w 828"/>
                    <a:gd name="T29" fmla="*/ 8 h 452"/>
                    <a:gd name="T30" fmla="*/ 394 w 828"/>
                    <a:gd name="T31" fmla="*/ 0 h 452"/>
                    <a:gd name="T32" fmla="*/ 414 w 828"/>
                    <a:gd name="T33" fmla="*/ 0 h 452"/>
                    <a:gd name="T34" fmla="*/ 456 w 828"/>
                    <a:gd name="T35" fmla="*/ 2 h 452"/>
                    <a:gd name="T36" fmla="*/ 534 w 828"/>
                    <a:gd name="T37" fmla="*/ 18 h 452"/>
                    <a:gd name="T38" fmla="*/ 606 w 828"/>
                    <a:gd name="T39" fmla="*/ 48 h 452"/>
                    <a:gd name="T40" fmla="*/ 670 w 828"/>
                    <a:gd name="T41" fmla="*/ 86 h 452"/>
                    <a:gd name="T42" fmla="*/ 726 w 828"/>
                    <a:gd name="T43" fmla="*/ 126 h 452"/>
                    <a:gd name="T44" fmla="*/ 788 w 828"/>
                    <a:gd name="T45" fmla="*/ 182 h 452"/>
                    <a:gd name="T46" fmla="*/ 822 w 828"/>
                    <a:gd name="T47" fmla="*/ 220 h 452"/>
                    <a:gd name="T48" fmla="*/ 822 w 828"/>
                    <a:gd name="T49" fmla="*/ 232 h 452"/>
                    <a:gd name="T50" fmla="*/ 812 w 828"/>
                    <a:gd name="T51" fmla="*/ 244 h 452"/>
                    <a:gd name="T52" fmla="*/ 750 w 828"/>
                    <a:gd name="T53" fmla="*/ 304 h 452"/>
                    <a:gd name="T54" fmla="*/ 700 w 828"/>
                    <a:gd name="T55" fmla="*/ 344 h 452"/>
                    <a:gd name="T56" fmla="*/ 640 w 828"/>
                    <a:gd name="T57" fmla="*/ 384 h 452"/>
                    <a:gd name="T58" fmla="*/ 572 w 828"/>
                    <a:gd name="T59" fmla="*/ 418 h 452"/>
                    <a:gd name="T60" fmla="*/ 496 w 828"/>
                    <a:gd name="T61" fmla="*/ 442 h 452"/>
                    <a:gd name="T62" fmla="*/ 434 w 828"/>
                    <a:gd name="T63" fmla="*/ 450 h 452"/>
                    <a:gd name="T64" fmla="*/ 414 w 828"/>
                    <a:gd name="T65" fmla="*/ 452 h 452"/>
                    <a:gd name="T66" fmla="*/ 24 w 828"/>
                    <a:gd name="T67" fmla="*/ 226 h 452"/>
                    <a:gd name="T68" fmla="*/ 70 w 828"/>
                    <a:gd name="T69" fmla="*/ 272 h 452"/>
                    <a:gd name="T70" fmla="*/ 132 w 828"/>
                    <a:gd name="T71" fmla="*/ 324 h 452"/>
                    <a:gd name="T72" fmla="*/ 184 w 828"/>
                    <a:gd name="T73" fmla="*/ 360 h 452"/>
                    <a:gd name="T74" fmla="*/ 244 w 828"/>
                    <a:gd name="T75" fmla="*/ 392 h 452"/>
                    <a:gd name="T76" fmla="*/ 308 w 828"/>
                    <a:gd name="T77" fmla="*/ 418 h 452"/>
                    <a:gd name="T78" fmla="*/ 378 w 828"/>
                    <a:gd name="T79" fmla="*/ 432 h 452"/>
                    <a:gd name="T80" fmla="*/ 414 w 828"/>
                    <a:gd name="T81" fmla="*/ 434 h 452"/>
                    <a:gd name="T82" fmla="*/ 486 w 828"/>
                    <a:gd name="T83" fmla="*/ 426 h 452"/>
                    <a:gd name="T84" fmla="*/ 552 w 828"/>
                    <a:gd name="T85" fmla="*/ 406 h 452"/>
                    <a:gd name="T86" fmla="*/ 616 w 828"/>
                    <a:gd name="T87" fmla="*/ 376 h 452"/>
                    <a:gd name="T88" fmla="*/ 670 w 828"/>
                    <a:gd name="T89" fmla="*/ 342 h 452"/>
                    <a:gd name="T90" fmla="*/ 718 w 828"/>
                    <a:gd name="T91" fmla="*/ 306 h 452"/>
                    <a:gd name="T92" fmla="*/ 786 w 828"/>
                    <a:gd name="T93" fmla="*/ 244 h 452"/>
                    <a:gd name="T94" fmla="*/ 804 w 828"/>
                    <a:gd name="T95" fmla="*/ 226 h 452"/>
                    <a:gd name="T96" fmla="*/ 758 w 828"/>
                    <a:gd name="T97" fmla="*/ 178 h 452"/>
                    <a:gd name="T98" fmla="*/ 696 w 828"/>
                    <a:gd name="T99" fmla="*/ 126 h 452"/>
                    <a:gd name="T100" fmla="*/ 644 w 828"/>
                    <a:gd name="T101" fmla="*/ 90 h 452"/>
                    <a:gd name="T102" fmla="*/ 584 w 828"/>
                    <a:gd name="T103" fmla="*/ 58 h 452"/>
                    <a:gd name="T104" fmla="*/ 520 w 828"/>
                    <a:gd name="T105" fmla="*/ 34 h 452"/>
                    <a:gd name="T106" fmla="*/ 450 w 828"/>
                    <a:gd name="T107" fmla="*/ 20 h 452"/>
                    <a:gd name="T108" fmla="*/ 414 w 828"/>
                    <a:gd name="T109" fmla="*/ 18 h 452"/>
                    <a:gd name="T110" fmla="*/ 342 w 828"/>
                    <a:gd name="T111" fmla="*/ 24 h 452"/>
                    <a:gd name="T112" fmla="*/ 274 w 828"/>
                    <a:gd name="T113" fmla="*/ 46 h 452"/>
                    <a:gd name="T114" fmla="*/ 212 w 828"/>
                    <a:gd name="T115" fmla="*/ 74 h 452"/>
                    <a:gd name="T116" fmla="*/ 158 w 828"/>
                    <a:gd name="T117" fmla="*/ 108 h 452"/>
                    <a:gd name="T118" fmla="*/ 110 w 828"/>
                    <a:gd name="T119" fmla="*/ 144 h 452"/>
                    <a:gd name="T120" fmla="*/ 42 w 828"/>
                    <a:gd name="T121" fmla="*/ 206 h 452"/>
                    <a:gd name="T122" fmla="*/ 24 w 828"/>
                    <a:gd name="T123" fmla="*/ 22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8" h="452">
                      <a:moveTo>
                        <a:pt x="414" y="452"/>
                      </a:moveTo>
                      <a:lnTo>
                        <a:pt x="414" y="452"/>
                      </a:lnTo>
                      <a:lnTo>
                        <a:pt x="394" y="450"/>
                      </a:lnTo>
                      <a:lnTo>
                        <a:pt x="372" y="450"/>
                      </a:lnTo>
                      <a:lnTo>
                        <a:pt x="332" y="442"/>
                      </a:lnTo>
                      <a:lnTo>
                        <a:pt x="294" y="432"/>
                      </a:lnTo>
                      <a:lnTo>
                        <a:pt x="256" y="418"/>
                      </a:lnTo>
                      <a:lnTo>
                        <a:pt x="222" y="402"/>
                      </a:lnTo>
                      <a:lnTo>
                        <a:pt x="188" y="384"/>
                      </a:lnTo>
                      <a:lnTo>
                        <a:pt x="158" y="364"/>
                      </a:lnTo>
                      <a:lnTo>
                        <a:pt x="128" y="344"/>
                      </a:lnTo>
                      <a:lnTo>
                        <a:pt x="102" y="324"/>
                      </a:lnTo>
                      <a:lnTo>
                        <a:pt x="78" y="304"/>
                      </a:lnTo>
                      <a:lnTo>
                        <a:pt x="40" y="270"/>
                      </a:lnTo>
                      <a:lnTo>
                        <a:pt x="16" y="244"/>
                      </a:lnTo>
                      <a:lnTo>
                        <a:pt x="6" y="232"/>
                      </a:lnTo>
                      <a:lnTo>
                        <a:pt x="0" y="226"/>
                      </a:lnTo>
                      <a:lnTo>
                        <a:pt x="6" y="220"/>
                      </a:lnTo>
                      <a:lnTo>
                        <a:pt x="6" y="220"/>
                      </a:lnTo>
                      <a:lnTo>
                        <a:pt x="16" y="208"/>
                      </a:lnTo>
                      <a:lnTo>
                        <a:pt x="40" y="182"/>
                      </a:lnTo>
                      <a:lnTo>
                        <a:pt x="78" y="146"/>
                      </a:lnTo>
                      <a:lnTo>
                        <a:pt x="102" y="126"/>
                      </a:lnTo>
                      <a:lnTo>
                        <a:pt x="128" y="106"/>
                      </a:lnTo>
                      <a:lnTo>
                        <a:pt x="158" y="86"/>
                      </a:lnTo>
                      <a:lnTo>
                        <a:pt x="188" y="66"/>
                      </a:lnTo>
                      <a:lnTo>
                        <a:pt x="222" y="48"/>
                      </a:lnTo>
                      <a:lnTo>
                        <a:pt x="256" y="32"/>
                      </a:lnTo>
                      <a:lnTo>
                        <a:pt x="294" y="18"/>
                      </a:lnTo>
                      <a:lnTo>
                        <a:pt x="332" y="8"/>
                      </a:lnTo>
                      <a:lnTo>
                        <a:pt x="372" y="2"/>
                      </a:lnTo>
                      <a:lnTo>
                        <a:pt x="394" y="0"/>
                      </a:lnTo>
                      <a:lnTo>
                        <a:pt x="414" y="0"/>
                      </a:lnTo>
                      <a:lnTo>
                        <a:pt x="414" y="0"/>
                      </a:lnTo>
                      <a:lnTo>
                        <a:pt x="434" y="0"/>
                      </a:lnTo>
                      <a:lnTo>
                        <a:pt x="456" y="2"/>
                      </a:lnTo>
                      <a:lnTo>
                        <a:pt x="496" y="8"/>
                      </a:lnTo>
                      <a:lnTo>
                        <a:pt x="534" y="18"/>
                      </a:lnTo>
                      <a:lnTo>
                        <a:pt x="572" y="32"/>
                      </a:lnTo>
                      <a:lnTo>
                        <a:pt x="606" y="48"/>
                      </a:lnTo>
                      <a:lnTo>
                        <a:pt x="640" y="66"/>
                      </a:lnTo>
                      <a:lnTo>
                        <a:pt x="670" y="86"/>
                      </a:lnTo>
                      <a:lnTo>
                        <a:pt x="700" y="106"/>
                      </a:lnTo>
                      <a:lnTo>
                        <a:pt x="726" y="126"/>
                      </a:lnTo>
                      <a:lnTo>
                        <a:pt x="750" y="146"/>
                      </a:lnTo>
                      <a:lnTo>
                        <a:pt x="788" y="182"/>
                      </a:lnTo>
                      <a:lnTo>
                        <a:pt x="812" y="208"/>
                      </a:lnTo>
                      <a:lnTo>
                        <a:pt x="822" y="220"/>
                      </a:lnTo>
                      <a:lnTo>
                        <a:pt x="828" y="226"/>
                      </a:lnTo>
                      <a:lnTo>
                        <a:pt x="822" y="232"/>
                      </a:lnTo>
                      <a:lnTo>
                        <a:pt x="822" y="232"/>
                      </a:lnTo>
                      <a:lnTo>
                        <a:pt x="812" y="244"/>
                      </a:lnTo>
                      <a:lnTo>
                        <a:pt x="788" y="270"/>
                      </a:lnTo>
                      <a:lnTo>
                        <a:pt x="750" y="304"/>
                      </a:lnTo>
                      <a:lnTo>
                        <a:pt x="726" y="324"/>
                      </a:lnTo>
                      <a:lnTo>
                        <a:pt x="700" y="344"/>
                      </a:lnTo>
                      <a:lnTo>
                        <a:pt x="670" y="364"/>
                      </a:lnTo>
                      <a:lnTo>
                        <a:pt x="640" y="384"/>
                      </a:lnTo>
                      <a:lnTo>
                        <a:pt x="606" y="402"/>
                      </a:lnTo>
                      <a:lnTo>
                        <a:pt x="572" y="418"/>
                      </a:lnTo>
                      <a:lnTo>
                        <a:pt x="534" y="432"/>
                      </a:lnTo>
                      <a:lnTo>
                        <a:pt x="496" y="442"/>
                      </a:lnTo>
                      <a:lnTo>
                        <a:pt x="456" y="450"/>
                      </a:lnTo>
                      <a:lnTo>
                        <a:pt x="434" y="450"/>
                      </a:lnTo>
                      <a:lnTo>
                        <a:pt x="414" y="452"/>
                      </a:lnTo>
                      <a:lnTo>
                        <a:pt x="414" y="452"/>
                      </a:lnTo>
                      <a:close/>
                      <a:moveTo>
                        <a:pt x="24" y="226"/>
                      </a:moveTo>
                      <a:lnTo>
                        <a:pt x="24" y="226"/>
                      </a:lnTo>
                      <a:lnTo>
                        <a:pt x="42" y="244"/>
                      </a:lnTo>
                      <a:lnTo>
                        <a:pt x="70" y="272"/>
                      </a:lnTo>
                      <a:lnTo>
                        <a:pt x="110" y="306"/>
                      </a:lnTo>
                      <a:lnTo>
                        <a:pt x="132" y="324"/>
                      </a:lnTo>
                      <a:lnTo>
                        <a:pt x="158" y="342"/>
                      </a:lnTo>
                      <a:lnTo>
                        <a:pt x="184" y="360"/>
                      </a:lnTo>
                      <a:lnTo>
                        <a:pt x="212" y="376"/>
                      </a:lnTo>
                      <a:lnTo>
                        <a:pt x="244" y="392"/>
                      </a:lnTo>
                      <a:lnTo>
                        <a:pt x="274" y="406"/>
                      </a:lnTo>
                      <a:lnTo>
                        <a:pt x="308" y="418"/>
                      </a:lnTo>
                      <a:lnTo>
                        <a:pt x="342" y="426"/>
                      </a:lnTo>
                      <a:lnTo>
                        <a:pt x="378" y="432"/>
                      </a:lnTo>
                      <a:lnTo>
                        <a:pt x="414" y="434"/>
                      </a:lnTo>
                      <a:lnTo>
                        <a:pt x="414" y="434"/>
                      </a:lnTo>
                      <a:lnTo>
                        <a:pt x="450" y="432"/>
                      </a:lnTo>
                      <a:lnTo>
                        <a:pt x="486" y="426"/>
                      </a:lnTo>
                      <a:lnTo>
                        <a:pt x="520" y="418"/>
                      </a:lnTo>
                      <a:lnTo>
                        <a:pt x="552" y="406"/>
                      </a:lnTo>
                      <a:lnTo>
                        <a:pt x="584" y="392"/>
                      </a:lnTo>
                      <a:lnTo>
                        <a:pt x="616" y="376"/>
                      </a:lnTo>
                      <a:lnTo>
                        <a:pt x="644" y="360"/>
                      </a:lnTo>
                      <a:lnTo>
                        <a:pt x="670" y="342"/>
                      </a:lnTo>
                      <a:lnTo>
                        <a:pt x="696" y="324"/>
                      </a:lnTo>
                      <a:lnTo>
                        <a:pt x="718" y="306"/>
                      </a:lnTo>
                      <a:lnTo>
                        <a:pt x="758" y="272"/>
                      </a:lnTo>
                      <a:lnTo>
                        <a:pt x="786" y="244"/>
                      </a:lnTo>
                      <a:lnTo>
                        <a:pt x="804" y="226"/>
                      </a:lnTo>
                      <a:lnTo>
                        <a:pt x="804" y="226"/>
                      </a:lnTo>
                      <a:lnTo>
                        <a:pt x="786" y="206"/>
                      </a:lnTo>
                      <a:lnTo>
                        <a:pt x="758" y="178"/>
                      </a:lnTo>
                      <a:lnTo>
                        <a:pt x="718" y="144"/>
                      </a:lnTo>
                      <a:lnTo>
                        <a:pt x="696" y="126"/>
                      </a:lnTo>
                      <a:lnTo>
                        <a:pt x="670" y="108"/>
                      </a:lnTo>
                      <a:lnTo>
                        <a:pt x="644" y="90"/>
                      </a:lnTo>
                      <a:lnTo>
                        <a:pt x="616" y="74"/>
                      </a:lnTo>
                      <a:lnTo>
                        <a:pt x="584" y="58"/>
                      </a:lnTo>
                      <a:lnTo>
                        <a:pt x="552" y="46"/>
                      </a:lnTo>
                      <a:lnTo>
                        <a:pt x="520" y="34"/>
                      </a:lnTo>
                      <a:lnTo>
                        <a:pt x="486" y="24"/>
                      </a:lnTo>
                      <a:lnTo>
                        <a:pt x="450" y="20"/>
                      </a:lnTo>
                      <a:lnTo>
                        <a:pt x="414" y="18"/>
                      </a:lnTo>
                      <a:lnTo>
                        <a:pt x="414" y="18"/>
                      </a:lnTo>
                      <a:lnTo>
                        <a:pt x="378" y="20"/>
                      </a:lnTo>
                      <a:lnTo>
                        <a:pt x="342" y="24"/>
                      </a:lnTo>
                      <a:lnTo>
                        <a:pt x="308" y="34"/>
                      </a:lnTo>
                      <a:lnTo>
                        <a:pt x="274" y="46"/>
                      </a:lnTo>
                      <a:lnTo>
                        <a:pt x="244" y="58"/>
                      </a:lnTo>
                      <a:lnTo>
                        <a:pt x="212" y="74"/>
                      </a:lnTo>
                      <a:lnTo>
                        <a:pt x="184" y="90"/>
                      </a:lnTo>
                      <a:lnTo>
                        <a:pt x="158" y="108"/>
                      </a:lnTo>
                      <a:lnTo>
                        <a:pt x="132" y="126"/>
                      </a:lnTo>
                      <a:lnTo>
                        <a:pt x="110" y="144"/>
                      </a:lnTo>
                      <a:lnTo>
                        <a:pt x="70" y="178"/>
                      </a:lnTo>
                      <a:lnTo>
                        <a:pt x="42" y="206"/>
                      </a:lnTo>
                      <a:lnTo>
                        <a:pt x="24" y="226"/>
                      </a:lnTo>
                      <a:lnTo>
                        <a:pt x="24"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04" name="Freeform 22">
                  <a:extLst>
                    <a:ext uri="{FF2B5EF4-FFF2-40B4-BE49-F238E27FC236}">
                      <a16:creationId xmlns:a16="http://schemas.microsoft.com/office/drawing/2014/main" id="{60DDC253-CF83-4669-BB62-2196B0877DA7}"/>
                    </a:ext>
                  </a:extLst>
                </p:cNvPr>
                <p:cNvSpPr>
                  <a:spLocks noEditPoints="1"/>
                </p:cNvSpPr>
                <p:nvPr/>
              </p:nvSpPr>
              <p:spPr bwMode="auto">
                <a:xfrm>
                  <a:off x="5311775" y="1730375"/>
                  <a:ext cx="558800" cy="555625"/>
                </a:xfrm>
                <a:custGeom>
                  <a:avLst/>
                  <a:gdLst>
                    <a:gd name="T0" fmla="*/ 158 w 352"/>
                    <a:gd name="T1" fmla="*/ 350 h 350"/>
                    <a:gd name="T2" fmla="*/ 108 w 352"/>
                    <a:gd name="T3" fmla="*/ 336 h 350"/>
                    <a:gd name="T4" fmla="*/ 64 w 352"/>
                    <a:gd name="T5" fmla="*/ 310 h 350"/>
                    <a:gd name="T6" fmla="*/ 30 w 352"/>
                    <a:gd name="T7" fmla="*/ 274 h 350"/>
                    <a:gd name="T8" fmla="*/ 8 w 352"/>
                    <a:gd name="T9" fmla="*/ 228 h 350"/>
                    <a:gd name="T10" fmla="*/ 0 w 352"/>
                    <a:gd name="T11" fmla="*/ 176 h 350"/>
                    <a:gd name="T12" fmla="*/ 4 w 352"/>
                    <a:gd name="T13" fmla="*/ 140 h 350"/>
                    <a:gd name="T14" fmla="*/ 22 w 352"/>
                    <a:gd name="T15" fmla="*/ 92 h 350"/>
                    <a:gd name="T16" fmla="*/ 52 w 352"/>
                    <a:gd name="T17" fmla="*/ 52 h 350"/>
                    <a:gd name="T18" fmla="*/ 92 w 352"/>
                    <a:gd name="T19" fmla="*/ 22 h 350"/>
                    <a:gd name="T20" fmla="*/ 140 w 352"/>
                    <a:gd name="T21" fmla="*/ 4 h 350"/>
                    <a:gd name="T22" fmla="*/ 176 w 352"/>
                    <a:gd name="T23" fmla="*/ 0 h 350"/>
                    <a:gd name="T24" fmla="*/ 228 w 352"/>
                    <a:gd name="T25" fmla="*/ 8 h 350"/>
                    <a:gd name="T26" fmla="*/ 274 w 352"/>
                    <a:gd name="T27" fmla="*/ 30 h 350"/>
                    <a:gd name="T28" fmla="*/ 312 w 352"/>
                    <a:gd name="T29" fmla="*/ 64 h 350"/>
                    <a:gd name="T30" fmla="*/ 338 w 352"/>
                    <a:gd name="T31" fmla="*/ 108 h 350"/>
                    <a:gd name="T32" fmla="*/ 350 w 352"/>
                    <a:gd name="T33" fmla="*/ 158 h 350"/>
                    <a:gd name="T34" fmla="*/ 350 w 352"/>
                    <a:gd name="T35" fmla="*/ 194 h 350"/>
                    <a:gd name="T36" fmla="*/ 338 w 352"/>
                    <a:gd name="T37" fmla="*/ 244 h 350"/>
                    <a:gd name="T38" fmla="*/ 312 w 352"/>
                    <a:gd name="T39" fmla="*/ 286 h 350"/>
                    <a:gd name="T40" fmla="*/ 274 w 352"/>
                    <a:gd name="T41" fmla="*/ 320 h 350"/>
                    <a:gd name="T42" fmla="*/ 228 w 352"/>
                    <a:gd name="T43" fmla="*/ 342 h 350"/>
                    <a:gd name="T44" fmla="*/ 176 w 352"/>
                    <a:gd name="T45" fmla="*/ 350 h 350"/>
                    <a:gd name="T46" fmla="*/ 176 w 352"/>
                    <a:gd name="T47" fmla="*/ 18 h 350"/>
                    <a:gd name="T48" fmla="*/ 130 w 352"/>
                    <a:gd name="T49" fmla="*/ 26 h 350"/>
                    <a:gd name="T50" fmla="*/ 88 w 352"/>
                    <a:gd name="T51" fmla="*/ 44 h 350"/>
                    <a:gd name="T52" fmla="*/ 54 w 352"/>
                    <a:gd name="T53" fmla="*/ 76 h 350"/>
                    <a:gd name="T54" fmla="*/ 30 w 352"/>
                    <a:gd name="T55" fmla="*/ 114 h 350"/>
                    <a:gd name="T56" fmla="*/ 20 w 352"/>
                    <a:gd name="T57" fmla="*/ 160 h 350"/>
                    <a:gd name="T58" fmla="*/ 20 w 352"/>
                    <a:gd name="T59" fmla="*/ 192 h 350"/>
                    <a:gd name="T60" fmla="*/ 30 w 352"/>
                    <a:gd name="T61" fmla="*/ 236 h 350"/>
                    <a:gd name="T62" fmla="*/ 54 w 352"/>
                    <a:gd name="T63" fmla="*/ 276 h 350"/>
                    <a:gd name="T64" fmla="*/ 88 w 352"/>
                    <a:gd name="T65" fmla="*/ 306 h 350"/>
                    <a:gd name="T66" fmla="*/ 130 w 352"/>
                    <a:gd name="T67" fmla="*/ 326 h 350"/>
                    <a:gd name="T68" fmla="*/ 176 w 352"/>
                    <a:gd name="T69" fmla="*/ 332 h 350"/>
                    <a:gd name="T70" fmla="*/ 208 w 352"/>
                    <a:gd name="T71" fmla="*/ 330 h 350"/>
                    <a:gd name="T72" fmla="*/ 250 w 352"/>
                    <a:gd name="T73" fmla="*/ 314 h 350"/>
                    <a:gd name="T74" fmla="*/ 288 w 352"/>
                    <a:gd name="T75" fmla="*/ 286 h 350"/>
                    <a:gd name="T76" fmla="*/ 314 w 352"/>
                    <a:gd name="T77" fmla="*/ 250 h 350"/>
                    <a:gd name="T78" fmla="*/ 330 w 352"/>
                    <a:gd name="T79" fmla="*/ 208 h 350"/>
                    <a:gd name="T80" fmla="*/ 334 w 352"/>
                    <a:gd name="T81" fmla="*/ 176 h 350"/>
                    <a:gd name="T82" fmla="*/ 326 w 352"/>
                    <a:gd name="T83" fmla="*/ 128 h 350"/>
                    <a:gd name="T84" fmla="*/ 306 w 352"/>
                    <a:gd name="T85" fmla="*/ 88 h 350"/>
                    <a:gd name="T86" fmla="*/ 276 w 352"/>
                    <a:gd name="T87" fmla="*/ 54 h 350"/>
                    <a:gd name="T88" fmla="*/ 238 w 352"/>
                    <a:gd name="T89" fmla="*/ 30 h 350"/>
                    <a:gd name="T90" fmla="*/ 192 w 352"/>
                    <a:gd name="T91" fmla="*/ 1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50">
                      <a:moveTo>
                        <a:pt x="176" y="350"/>
                      </a:moveTo>
                      <a:lnTo>
                        <a:pt x="176" y="350"/>
                      </a:lnTo>
                      <a:lnTo>
                        <a:pt x="158" y="350"/>
                      </a:lnTo>
                      <a:lnTo>
                        <a:pt x="140" y="348"/>
                      </a:lnTo>
                      <a:lnTo>
                        <a:pt x="124" y="342"/>
                      </a:lnTo>
                      <a:lnTo>
                        <a:pt x="108" y="336"/>
                      </a:lnTo>
                      <a:lnTo>
                        <a:pt x="92" y="330"/>
                      </a:lnTo>
                      <a:lnTo>
                        <a:pt x="78" y="320"/>
                      </a:lnTo>
                      <a:lnTo>
                        <a:pt x="64" y="310"/>
                      </a:lnTo>
                      <a:lnTo>
                        <a:pt x="52" y="300"/>
                      </a:lnTo>
                      <a:lnTo>
                        <a:pt x="40" y="286"/>
                      </a:lnTo>
                      <a:lnTo>
                        <a:pt x="30" y="274"/>
                      </a:lnTo>
                      <a:lnTo>
                        <a:pt x="22" y="258"/>
                      </a:lnTo>
                      <a:lnTo>
                        <a:pt x="14" y="244"/>
                      </a:lnTo>
                      <a:lnTo>
                        <a:pt x="8" y="228"/>
                      </a:lnTo>
                      <a:lnTo>
                        <a:pt x="4" y="210"/>
                      </a:lnTo>
                      <a:lnTo>
                        <a:pt x="2" y="194"/>
                      </a:lnTo>
                      <a:lnTo>
                        <a:pt x="0" y="176"/>
                      </a:lnTo>
                      <a:lnTo>
                        <a:pt x="0" y="176"/>
                      </a:lnTo>
                      <a:lnTo>
                        <a:pt x="2" y="158"/>
                      </a:lnTo>
                      <a:lnTo>
                        <a:pt x="4" y="140"/>
                      </a:lnTo>
                      <a:lnTo>
                        <a:pt x="8" y="124"/>
                      </a:lnTo>
                      <a:lnTo>
                        <a:pt x="14" y="108"/>
                      </a:lnTo>
                      <a:lnTo>
                        <a:pt x="22" y="92"/>
                      </a:lnTo>
                      <a:lnTo>
                        <a:pt x="30" y="78"/>
                      </a:lnTo>
                      <a:lnTo>
                        <a:pt x="40" y="64"/>
                      </a:lnTo>
                      <a:lnTo>
                        <a:pt x="52" y="52"/>
                      </a:lnTo>
                      <a:lnTo>
                        <a:pt x="64" y="40"/>
                      </a:lnTo>
                      <a:lnTo>
                        <a:pt x="78" y="30"/>
                      </a:lnTo>
                      <a:lnTo>
                        <a:pt x="92" y="22"/>
                      </a:lnTo>
                      <a:lnTo>
                        <a:pt x="108" y="14"/>
                      </a:lnTo>
                      <a:lnTo>
                        <a:pt x="124" y="8"/>
                      </a:lnTo>
                      <a:lnTo>
                        <a:pt x="140" y="4"/>
                      </a:lnTo>
                      <a:lnTo>
                        <a:pt x="158" y="0"/>
                      </a:lnTo>
                      <a:lnTo>
                        <a:pt x="176" y="0"/>
                      </a:lnTo>
                      <a:lnTo>
                        <a:pt x="176" y="0"/>
                      </a:lnTo>
                      <a:lnTo>
                        <a:pt x="194" y="0"/>
                      </a:lnTo>
                      <a:lnTo>
                        <a:pt x="212" y="4"/>
                      </a:lnTo>
                      <a:lnTo>
                        <a:pt x="228" y="8"/>
                      </a:lnTo>
                      <a:lnTo>
                        <a:pt x="244" y="14"/>
                      </a:lnTo>
                      <a:lnTo>
                        <a:pt x="260" y="22"/>
                      </a:lnTo>
                      <a:lnTo>
                        <a:pt x="274" y="30"/>
                      </a:lnTo>
                      <a:lnTo>
                        <a:pt x="288" y="40"/>
                      </a:lnTo>
                      <a:lnTo>
                        <a:pt x="300" y="52"/>
                      </a:lnTo>
                      <a:lnTo>
                        <a:pt x="312" y="64"/>
                      </a:lnTo>
                      <a:lnTo>
                        <a:pt x="322" y="78"/>
                      </a:lnTo>
                      <a:lnTo>
                        <a:pt x="330" y="92"/>
                      </a:lnTo>
                      <a:lnTo>
                        <a:pt x="338" y="108"/>
                      </a:lnTo>
                      <a:lnTo>
                        <a:pt x="344" y="124"/>
                      </a:lnTo>
                      <a:lnTo>
                        <a:pt x="348" y="140"/>
                      </a:lnTo>
                      <a:lnTo>
                        <a:pt x="350" y="158"/>
                      </a:lnTo>
                      <a:lnTo>
                        <a:pt x="352" y="176"/>
                      </a:lnTo>
                      <a:lnTo>
                        <a:pt x="352" y="176"/>
                      </a:lnTo>
                      <a:lnTo>
                        <a:pt x="350" y="194"/>
                      </a:lnTo>
                      <a:lnTo>
                        <a:pt x="348" y="210"/>
                      </a:lnTo>
                      <a:lnTo>
                        <a:pt x="344" y="228"/>
                      </a:lnTo>
                      <a:lnTo>
                        <a:pt x="338" y="244"/>
                      </a:lnTo>
                      <a:lnTo>
                        <a:pt x="330" y="258"/>
                      </a:lnTo>
                      <a:lnTo>
                        <a:pt x="322" y="274"/>
                      </a:lnTo>
                      <a:lnTo>
                        <a:pt x="312" y="286"/>
                      </a:lnTo>
                      <a:lnTo>
                        <a:pt x="300" y="300"/>
                      </a:lnTo>
                      <a:lnTo>
                        <a:pt x="288" y="310"/>
                      </a:lnTo>
                      <a:lnTo>
                        <a:pt x="274" y="320"/>
                      </a:lnTo>
                      <a:lnTo>
                        <a:pt x="260" y="330"/>
                      </a:lnTo>
                      <a:lnTo>
                        <a:pt x="244" y="336"/>
                      </a:lnTo>
                      <a:lnTo>
                        <a:pt x="228" y="342"/>
                      </a:lnTo>
                      <a:lnTo>
                        <a:pt x="212" y="348"/>
                      </a:lnTo>
                      <a:lnTo>
                        <a:pt x="194" y="350"/>
                      </a:lnTo>
                      <a:lnTo>
                        <a:pt x="176" y="350"/>
                      </a:lnTo>
                      <a:lnTo>
                        <a:pt x="176" y="350"/>
                      </a:lnTo>
                      <a:close/>
                      <a:moveTo>
                        <a:pt x="176" y="18"/>
                      </a:moveTo>
                      <a:lnTo>
                        <a:pt x="176" y="18"/>
                      </a:lnTo>
                      <a:lnTo>
                        <a:pt x="160" y="18"/>
                      </a:lnTo>
                      <a:lnTo>
                        <a:pt x="144" y="22"/>
                      </a:lnTo>
                      <a:lnTo>
                        <a:pt x="130" y="26"/>
                      </a:lnTo>
                      <a:lnTo>
                        <a:pt x="114" y="30"/>
                      </a:lnTo>
                      <a:lnTo>
                        <a:pt x="100" y="36"/>
                      </a:lnTo>
                      <a:lnTo>
                        <a:pt x="88" y="44"/>
                      </a:lnTo>
                      <a:lnTo>
                        <a:pt x="76" y="54"/>
                      </a:lnTo>
                      <a:lnTo>
                        <a:pt x="64" y="64"/>
                      </a:lnTo>
                      <a:lnTo>
                        <a:pt x="54" y="76"/>
                      </a:lnTo>
                      <a:lnTo>
                        <a:pt x="46" y="88"/>
                      </a:lnTo>
                      <a:lnTo>
                        <a:pt x="38" y="100"/>
                      </a:lnTo>
                      <a:lnTo>
                        <a:pt x="30" y="114"/>
                      </a:lnTo>
                      <a:lnTo>
                        <a:pt x="26" y="128"/>
                      </a:lnTo>
                      <a:lnTo>
                        <a:pt x="22" y="144"/>
                      </a:lnTo>
                      <a:lnTo>
                        <a:pt x="20" y="160"/>
                      </a:lnTo>
                      <a:lnTo>
                        <a:pt x="18" y="176"/>
                      </a:lnTo>
                      <a:lnTo>
                        <a:pt x="18" y="176"/>
                      </a:lnTo>
                      <a:lnTo>
                        <a:pt x="20" y="192"/>
                      </a:lnTo>
                      <a:lnTo>
                        <a:pt x="22" y="208"/>
                      </a:lnTo>
                      <a:lnTo>
                        <a:pt x="26" y="222"/>
                      </a:lnTo>
                      <a:lnTo>
                        <a:pt x="30" y="236"/>
                      </a:lnTo>
                      <a:lnTo>
                        <a:pt x="38" y="250"/>
                      </a:lnTo>
                      <a:lnTo>
                        <a:pt x="46" y="264"/>
                      </a:lnTo>
                      <a:lnTo>
                        <a:pt x="54" y="276"/>
                      </a:lnTo>
                      <a:lnTo>
                        <a:pt x="64" y="286"/>
                      </a:lnTo>
                      <a:lnTo>
                        <a:pt x="76" y="296"/>
                      </a:lnTo>
                      <a:lnTo>
                        <a:pt x="88" y="306"/>
                      </a:lnTo>
                      <a:lnTo>
                        <a:pt x="100" y="314"/>
                      </a:lnTo>
                      <a:lnTo>
                        <a:pt x="114" y="320"/>
                      </a:lnTo>
                      <a:lnTo>
                        <a:pt x="130" y="326"/>
                      </a:lnTo>
                      <a:lnTo>
                        <a:pt x="144" y="330"/>
                      </a:lnTo>
                      <a:lnTo>
                        <a:pt x="160" y="332"/>
                      </a:lnTo>
                      <a:lnTo>
                        <a:pt x="176" y="332"/>
                      </a:lnTo>
                      <a:lnTo>
                        <a:pt x="176" y="332"/>
                      </a:lnTo>
                      <a:lnTo>
                        <a:pt x="192" y="332"/>
                      </a:lnTo>
                      <a:lnTo>
                        <a:pt x="208" y="330"/>
                      </a:lnTo>
                      <a:lnTo>
                        <a:pt x="222" y="326"/>
                      </a:lnTo>
                      <a:lnTo>
                        <a:pt x="238" y="320"/>
                      </a:lnTo>
                      <a:lnTo>
                        <a:pt x="250" y="314"/>
                      </a:lnTo>
                      <a:lnTo>
                        <a:pt x="264" y="306"/>
                      </a:lnTo>
                      <a:lnTo>
                        <a:pt x="276" y="296"/>
                      </a:lnTo>
                      <a:lnTo>
                        <a:pt x="288" y="286"/>
                      </a:lnTo>
                      <a:lnTo>
                        <a:pt x="298" y="276"/>
                      </a:lnTo>
                      <a:lnTo>
                        <a:pt x="306" y="264"/>
                      </a:lnTo>
                      <a:lnTo>
                        <a:pt x="314" y="250"/>
                      </a:lnTo>
                      <a:lnTo>
                        <a:pt x="320" y="236"/>
                      </a:lnTo>
                      <a:lnTo>
                        <a:pt x="326" y="222"/>
                      </a:lnTo>
                      <a:lnTo>
                        <a:pt x="330" y="208"/>
                      </a:lnTo>
                      <a:lnTo>
                        <a:pt x="332" y="192"/>
                      </a:lnTo>
                      <a:lnTo>
                        <a:pt x="334" y="176"/>
                      </a:lnTo>
                      <a:lnTo>
                        <a:pt x="334" y="176"/>
                      </a:lnTo>
                      <a:lnTo>
                        <a:pt x="332" y="160"/>
                      </a:lnTo>
                      <a:lnTo>
                        <a:pt x="330" y="144"/>
                      </a:lnTo>
                      <a:lnTo>
                        <a:pt x="326" y="128"/>
                      </a:lnTo>
                      <a:lnTo>
                        <a:pt x="320" y="114"/>
                      </a:lnTo>
                      <a:lnTo>
                        <a:pt x="314" y="100"/>
                      </a:lnTo>
                      <a:lnTo>
                        <a:pt x="306" y="88"/>
                      </a:lnTo>
                      <a:lnTo>
                        <a:pt x="298" y="76"/>
                      </a:lnTo>
                      <a:lnTo>
                        <a:pt x="288" y="64"/>
                      </a:lnTo>
                      <a:lnTo>
                        <a:pt x="276" y="54"/>
                      </a:lnTo>
                      <a:lnTo>
                        <a:pt x="264" y="44"/>
                      </a:lnTo>
                      <a:lnTo>
                        <a:pt x="250" y="36"/>
                      </a:lnTo>
                      <a:lnTo>
                        <a:pt x="238" y="30"/>
                      </a:lnTo>
                      <a:lnTo>
                        <a:pt x="222" y="26"/>
                      </a:lnTo>
                      <a:lnTo>
                        <a:pt x="208" y="22"/>
                      </a:lnTo>
                      <a:lnTo>
                        <a:pt x="192" y="18"/>
                      </a:lnTo>
                      <a:lnTo>
                        <a:pt x="176" y="18"/>
                      </a:lnTo>
                      <a:lnTo>
                        <a:pt x="17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05" name="Freeform 23">
                  <a:extLst>
                    <a:ext uri="{FF2B5EF4-FFF2-40B4-BE49-F238E27FC236}">
                      <a16:creationId xmlns:a16="http://schemas.microsoft.com/office/drawing/2014/main" id="{06BEAF50-D94A-4A8D-A57D-811C1A5EAEDA}"/>
                    </a:ext>
                  </a:extLst>
                </p:cNvPr>
                <p:cNvSpPr>
                  <a:spLocks/>
                </p:cNvSpPr>
                <p:nvPr/>
              </p:nvSpPr>
              <p:spPr bwMode="auto">
                <a:xfrm>
                  <a:off x="5432425" y="1851025"/>
                  <a:ext cx="317500" cy="317500"/>
                </a:xfrm>
                <a:custGeom>
                  <a:avLst/>
                  <a:gdLst>
                    <a:gd name="T0" fmla="*/ 100 w 200"/>
                    <a:gd name="T1" fmla="*/ 200 h 200"/>
                    <a:gd name="T2" fmla="*/ 90 w 200"/>
                    <a:gd name="T3" fmla="*/ 200 h 200"/>
                    <a:gd name="T4" fmla="*/ 90 w 200"/>
                    <a:gd name="T5" fmla="*/ 182 h 200"/>
                    <a:gd name="T6" fmla="*/ 100 w 200"/>
                    <a:gd name="T7" fmla="*/ 182 h 200"/>
                    <a:gd name="T8" fmla="*/ 100 w 200"/>
                    <a:gd name="T9" fmla="*/ 182 h 200"/>
                    <a:gd name="T10" fmla="*/ 116 w 200"/>
                    <a:gd name="T11" fmla="*/ 180 h 200"/>
                    <a:gd name="T12" fmla="*/ 132 w 200"/>
                    <a:gd name="T13" fmla="*/ 174 h 200"/>
                    <a:gd name="T14" fmla="*/ 146 w 200"/>
                    <a:gd name="T15" fmla="*/ 168 h 200"/>
                    <a:gd name="T16" fmla="*/ 158 w 200"/>
                    <a:gd name="T17" fmla="*/ 158 h 200"/>
                    <a:gd name="T18" fmla="*/ 168 w 200"/>
                    <a:gd name="T19" fmla="*/ 146 h 200"/>
                    <a:gd name="T20" fmla="*/ 176 w 200"/>
                    <a:gd name="T21" fmla="*/ 132 h 200"/>
                    <a:gd name="T22" fmla="*/ 180 w 200"/>
                    <a:gd name="T23" fmla="*/ 116 h 200"/>
                    <a:gd name="T24" fmla="*/ 182 w 200"/>
                    <a:gd name="T25" fmla="*/ 100 h 200"/>
                    <a:gd name="T26" fmla="*/ 182 w 200"/>
                    <a:gd name="T27" fmla="*/ 100 h 200"/>
                    <a:gd name="T28" fmla="*/ 180 w 200"/>
                    <a:gd name="T29" fmla="*/ 82 h 200"/>
                    <a:gd name="T30" fmla="*/ 176 w 200"/>
                    <a:gd name="T31" fmla="*/ 68 h 200"/>
                    <a:gd name="T32" fmla="*/ 168 w 200"/>
                    <a:gd name="T33" fmla="*/ 54 h 200"/>
                    <a:gd name="T34" fmla="*/ 158 w 200"/>
                    <a:gd name="T35" fmla="*/ 42 h 200"/>
                    <a:gd name="T36" fmla="*/ 146 w 200"/>
                    <a:gd name="T37" fmla="*/ 32 h 200"/>
                    <a:gd name="T38" fmla="*/ 132 w 200"/>
                    <a:gd name="T39" fmla="*/ 24 h 200"/>
                    <a:gd name="T40" fmla="*/ 116 w 200"/>
                    <a:gd name="T41" fmla="*/ 20 h 200"/>
                    <a:gd name="T42" fmla="*/ 100 w 200"/>
                    <a:gd name="T43" fmla="*/ 18 h 200"/>
                    <a:gd name="T44" fmla="*/ 100 w 200"/>
                    <a:gd name="T45" fmla="*/ 18 h 200"/>
                    <a:gd name="T46" fmla="*/ 84 w 200"/>
                    <a:gd name="T47" fmla="*/ 20 h 200"/>
                    <a:gd name="T48" fmla="*/ 68 w 200"/>
                    <a:gd name="T49" fmla="*/ 24 h 200"/>
                    <a:gd name="T50" fmla="*/ 54 w 200"/>
                    <a:gd name="T51" fmla="*/ 32 h 200"/>
                    <a:gd name="T52" fmla="*/ 42 w 200"/>
                    <a:gd name="T53" fmla="*/ 42 h 200"/>
                    <a:gd name="T54" fmla="*/ 32 w 200"/>
                    <a:gd name="T55" fmla="*/ 54 h 200"/>
                    <a:gd name="T56" fmla="*/ 24 w 200"/>
                    <a:gd name="T57" fmla="*/ 68 h 200"/>
                    <a:gd name="T58" fmla="*/ 20 w 200"/>
                    <a:gd name="T59" fmla="*/ 82 h 200"/>
                    <a:gd name="T60" fmla="*/ 18 w 200"/>
                    <a:gd name="T61" fmla="*/ 100 h 200"/>
                    <a:gd name="T62" fmla="*/ 18 w 200"/>
                    <a:gd name="T63" fmla="*/ 108 h 200"/>
                    <a:gd name="T64" fmla="*/ 0 w 200"/>
                    <a:gd name="T65" fmla="*/ 108 h 200"/>
                    <a:gd name="T66" fmla="*/ 0 w 200"/>
                    <a:gd name="T67" fmla="*/ 100 h 200"/>
                    <a:gd name="T68" fmla="*/ 0 w 200"/>
                    <a:gd name="T69" fmla="*/ 100 h 200"/>
                    <a:gd name="T70" fmla="*/ 2 w 200"/>
                    <a:gd name="T71" fmla="*/ 80 h 200"/>
                    <a:gd name="T72" fmla="*/ 8 w 200"/>
                    <a:gd name="T73" fmla="*/ 60 h 200"/>
                    <a:gd name="T74" fmla="*/ 18 w 200"/>
                    <a:gd name="T75" fmla="*/ 44 h 200"/>
                    <a:gd name="T76" fmla="*/ 30 w 200"/>
                    <a:gd name="T77" fmla="*/ 28 h 200"/>
                    <a:gd name="T78" fmla="*/ 44 w 200"/>
                    <a:gd name="T79" fmla="*/ 16 h 200"/>
                    <a:gd name="T80" fmla="*/ 62 w 200"/>
                    <a:gd name="T81" fmla="*/ 8 h 200"/>
                    <a:gd name="T82" fmla="*/ 80 w 200"/>
                    <a:gd name="T83" fmla="*/ 2 h 200"/>
                    <a:gd name="T84" fmla="*/ 100 w 200"/>
                    <a:gd name="T85" fmla="*/ 0 h 200"/>
                    <a:gd name="T86" fmla="*/ 100 w 200"/>
                    <a:gd name="T87" fmla="*/ 0 h 200"/>
                    <a:gd name="T88" fmla="*/ 120 w 200"/>
                    <a:gd name="T89" fmla="*/ 2 h 200"/>
                    <a:gd name="T90" fmla="*/ 138 w 200"/>
                    <a:gd name="T91" fmla="*/ 8 h 200"/>
                    <a:gd name="T92" fmla="*/ 156 w 200"/>
                    <a:gd name="T93" fmla="*/ 16 h 200"/>
                    <a:gd name="T94" fmla="*/ 170 w 200"/>
                    <a:gd name="T95" fmla="*/ 28 h 200"/>
                    <a:gd name="T96" fmla="*/ 182 w 200"/>
                    <a:gd name="T97" fmla="*/ 44 h 200"/>
                    <a:gd name="T98" fmla="*/ 192 w 200"/>
                    <a:gd name="T99" fmla="*/ 60 h 200"/>
                    <a:gd name="T100" fmla="*/ 198 w 200"/>
                    <a:gd name="T101" fmla="*/ 80 h 200"/>
                    <a:gd name="T102" fmla="*/ 200 w 200"/>
                    <a:gd name="T103" fmla="*/ 100 h 200"/>
                    <a:gd name="T104" fmla="*/ 200 w 200"/>
                    <a:gd name="T105" fmla="*/ 100 h 200"/>
                    <a:gd name="T106" fmla="*/ 198 w 200"/>
                    <a:gd name="T107" fmla="*/ 120 h 200"/>
                    <a:gd name="T108" fmla="*/ 192 w 200"/>
                    <a:gd name="T109" fmla="*/ 138 h 200"/>
                    <a:gd name="T110" fmla="*/ 182 w 200"/>
                    <a:gd name="T111" fmla="*/ 156 h 200"/>
                    <a:gd name="T112" fmla="*/ 170 w 200"/>
                    <a:gd name="T113" fmla="*/ 170 h 200"/>
                    <a:gd name="T114" fmla="*/ 156 w 200"/>
                    <a:gd name="T115" fmla="*/ 182 h 200"/>
                    <a:gd name="T116" fmla="*/ 138 w 200"/>
                    <a:gd name="T117" fmla="*/ 192 h 200"/>
                    <a:gd name="T118" fmla="*/ 120 w 200"/>
                    <a:gd name="T119" fmla="*/ 198 h 200"/>
                    <a:gd name="T120" fmla="*/ 100 w 200"/>
                    <a:gd name="T121" fmla="*/ 200 h 200"/>
                    <a:gd name="T122" fmla="*/ 100 w 200"/>
                    <a:gd name="T123"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200">
                      <a:moveTo>
                        <a:pt x="100" y="200"/>
                      </a:moveTo>
                      <a:lnTo>
                        <a:pt x="90" y="200"/>
                      </a:lnTo>
                      <a:lnTo>
                        <a:pt x="90" y="182"/>
                      </a:lnTo>
                      <a:lnTo>
                        <a:pt x="100" y="182"/>
                      </a:lnTo>
                      <a:lnTo>
                        <a:pt x="100" y="182"/>
                      </a:lnTo>
                      <a:lnTo>
                        <a:pt x="116" y="180"/>
                      </a:lnTo>
                      <a:lnTo>
                        <a:pt x="132" y="174"/>
                      </a:lnTo>
                      <a:lnTo>
                        <a:pt x="146" y="168"/>
                      </a:lnTo>
                      <a:lnTo>
                        <a:pt x="158" y="158"/>
                      </a:lnTo>
                      <a:lnTo>
                        <a:pt x="168" y="146"/>
                      </a:lnTo>
                      <a:lnTo>
                        <a:pt x="176" y="132"/>
                      </a:lnTo>
                      <a:lnTo>
                        <a:pt x="180" y="116"/>
                      </a:lnTo>
                      <a:lnTo>
                        <a:pt x="182" y="100"/>
                      </a:lnTo>
                      <a:lnTo>
                        <a:pt x="182" y="100"/>
                      </a:lnTo>
                      <a:lnTo>
                        <a:pt x="180" y="82"/>
                      </a:lnTo>
                      <a:lnTo>
                        <a:pt x="176" y="68"/>
                      </a:lnTo>
                      <a:lnTo>
                        <a:pt x="168" y="54"/>
                      </a:lnTo>
                      <a:lnTo>
                        <a:pt x="158" y="42"/>
                      </a:lnTo>
                      <a:lnTo>
                        <a:pt x="146" y="32"/>
                      </a:lnTo>
                      <a:lnTo>
                        <a:pt x="132" y="24"/>
                      </a:lnTo>
                      <a:lnTo>
                        <a:pt x="116" y="20"/>
                      </a:lnTo>
                      <a:lnTo>
                        <a:pt x="100" y="18"/>
                      </a:lnTo>
                      <a:lnTo>
                        <a:pt x="100" y="18"/>
                      </a:lnTo>
                      <a:lnTo>
                        <a:pt x="84" y="20"/>
                      </a:lnTo>
                      <a:lnTo>
                        <a:pt x="68" y="24"/>
                      </a:lnTo>
                      <a:lnTo>
                        <a:pt x="54" y="32"/>
                      </a:lnTo>
                      <a:lnTo>
                        <a:pt x="42" y="42"/>
                      </a:lnTo>
                      <a:lnTo>
                        <a:pt x="32" y="54"/>
                      </a:lnTo>
                      <a:lnTo>
                        <a:pt x="24" y="68"/>
                      </a:lnTo>
                      <a:lnTo>
                        <a:pt x="20" y="82"/>
                      </a:lnTo>
                      <a:lnTo>
                        <a:pt x="18" y="100"/>
                      </a:lnTo>
                      <a:lnTo>
                        <a:pt x="18" y="108"/>
                      </a:lnTo>
                      <a:lnTo>
                        <a:pt x="0" y="108"/>
                      </a:lnTo>
                      <a:lnTo>
                        <a:pt x="0" y="100"/>
                      </a:lnTo>
                      <a:lnTo>
                        <a:pt x="0" y="100"/>
                      </a:lnTo>
                      <a:lnTo>
                        <a:pt x="2" y="80"/>
                      </a:lnTo>
                      <a:lnTo>
                        <a:pt x="8" y="60"/>
                      </a:lnTo>
                      <a:lnTo>
                        <a:pt x="18" y="44"/>
                      </a:lnTo>
                      <a:lnTo>
                        <a:pt x="30" y="28"/>
                      </a:lnTo>
                      <a:lnTo>
                        <a:pt x="44" y="16"/>
                      </a:lnTo>
                      <a:lnTo>
                        <a:pt x="62" y="8"/>
                      </a:lnTo>
                      <a:lnTo>
                        <a:pt x="80" y="2"/>
                      </a:lnTo>
                      <a:lnTo>
                        <a:pt x="100" y="0"/>
                      </a:lnTo>
                      <a:lnTo>
                        <a:pt x="100" y="0"/>
                      </a:lnTo>
                      <a:lnTo>
                        <a:pt x="120" y="2"/>
                      </a:lnTo>
                      <a:lnTo>
                        <a:pt x="138" y="8"/>
                      </a:lnTo>
                      <a:lnTo>
                        <a:pt x="156" y="16"/>
                      </a:lnTo>
                      <a:lnTo>
                        <a:pt x="170" y="28"/>
                      </a:lnTo>
                      <a:lnTo>
                        <a:pt x="182" y="44"/>
                      </a:lnTo>
                      <a:lnTo>
                        <a:pt x="192" y="60"/>
                      </a:lnTo>
                      <a:lnTo>
                        <a:pt x="198" y="80"/>
                      </a:lnTo>
                      <a:lnTo>
                        <a:pt x="200" y="100"/>
                      </a:lnTo>
                      <a:lnTo>
                        <a:pt x="200" y="100"/>
                      </a:lnTo>
                      <a:lnTo>
                        <a:pt x="198" y="120"/>
                      </a:lnTo>
                      <a:lnTo>
                        <a:pt x="192" y="138"/>
                      </a:lnTo>
                      <a:lnTo>
                        <a:pt x="182" y="156"/>
                      </a:lnTo>
                      <a:lnTo>
                        <a:pt x="170" y="170"/>
                      </a:lnTo>
                      <a:lnTo>
                        <a:pt x="156" y="182"/>
                      </a:lnTo>
                      <a:lnTo>
                        <a:pt x="138" y="192"/>
                      </a:lnTo>
                      <a:lnTo>
                        <a:pt x="120" y="198"/>
                      </a:lnTo>
                      <a:lnTo>
                        <a:pt x="100" y="200"/>
                      </a:lnTo>
                      <a:lnTo>
                        <a:pt x="100"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06" name="Rectangle 24">
                  <a:extLst>
                    <a:ext uri="{FF2B5EF4-FFF2-40B4-BE49-F238E27FC236}">
                      <a16:creationId xmlns:a16="http://schemas.microsoft.com/office/drawing/2014/main" id="{A3E4A1BF-BDC1-4E23-9FF2-986209ADCC69}"/>
                    </a:ext>
                  </a:extLst>
                </p:cNvPr>
                <p:cNvSpPr>
                  <a:spLocks noChangeArrowheads="1"/>
                </p:cNvSpPr>
                <p:nvPr/>
              </p:nvSpPr>
              <p:spPr bwMode="auto">
                <a:xfrm>
                  <a:off x="5575300" y="1504950"/>
                  <a:ext cx="28575" cy="101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07" name="Freeform 25">
                  <a:extLst>
                    <a:ext uri="{FF2B5EF4-FFF2-40B4-BE49-F238E27FC236}">
                      <a16:creationId xmlns:a16="http://schemas.microsoft.com/office/drawing/2014/main" id="{674AE3AC-CAAC-4400-9AF5-6E1F5343D992}"/>
                    </a:ext>
                  </a:extLst>
                </p:cNvPr>
                <p:cNvSpPr>
                  <a:spLocks/>
                </p:cNvSpPr>
                <p:nvPr/>
              </p:nvSpPr>
              <p:spPr bwMode="auto">
                <a:xfrm>
                  <a:off x="5749925" y="1520825"/>
                  <a:ext cx="53975" cy="104775"/>
                </a:xfrm>
                <a:custGeom>
                  <a:avLst/>
                  <a:gdLst>
                    <a:gd name="T0" fmla="*/ 18 w 34"/>
                    <a:gd name="T1" fmla="*/ 66 h 66"/>
                    <a:gd name="T2" fmla="*/ 0 w 34"/>
                    <a:gd name="T3" fmla="*/ 62 h 66"/>
                    <a:gd name="T4" fmla="*/ 16 w 34"/>
                    <a:gd name="T5" fmla="*/ 0 h 66"/>
                    <a:gd name="T6" fmla="*/ 34 w 34"/>
                    <a:gd name="T7" fmla="*/ 4 h 66"/>
                    <a:gd name="T8" fmla="*/ 18 w 34"/>
                    <a:gd name="T9" fmla="*/ 66 h 66"/>
                  </a:gdLst>
                  <a:ahLst/>
                  <a:cxnLst>
                    <a:cxn ang="0">
                      <a:pos x="T0" y="T1"/>
                    </a:cxn>
                    <a:cxn ang="0">
                      <a:pos x="T2" y="T3"/>
                    </a:cxn>
                    <a:cxn ang="0">
                      <a:pos x="T4" y="T5"/>
                    </a:cxn>
                    <a:cxn ang="0">
                      <a:pos x="T6" y="T7"/>
                    </a:cxn>
                    <a:cxn ang="0">
                      <a:pos x="T8" y="T9"/>
                    </a:cxn>
                  </a:cxnLst>
                  <a:rect l="0" t="0" r="r" b="b"/>
                  <a:pathLst>
                    <a:path w="34" h="66">
                      <a:moveTo>
                        <a:pt x="18" y="66"/>
                      </a:moveTo>
                      <a:lnTo>
                        <a:pt x="0" y="62"/>
                      </a:lnTo>
                      <a:lnTo>
                        <a:pt x="16" y="0"/>
                      </a:lnTo>
                      <a:lnTo>
                        <a:pt x="34" y="4"/>
                      </a:lnTo>
                      <a:lnTo>
                        <a:pt x="1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08" name="Freeform 26">
                  <a:extLst>
                    <a:ext uri="{FF2B5EF4-FFF2-40B4-BE49-F238E27FC236}">
                      <a16:creationId xmlns:a16="http://schemas.microsoft.com/office/drawing/2014/main" id="{9210185F-C5F4-423B-BAAF-A396416DB807}"/>
                    </a:ext>
                  </a:extLst>
                </p:cNvPr>
                <p:cNvSpPr>
                  <a:spLocks/>
                </p:cNvSpPr>
                <p:nvPr/>
              </p:nvSpPr>
              <p:spPr bwMode="auto">
                <a:xfrm>
                  <a:off x="5905500" y="1574800"/>
                  <a:ext cx="69850" cy="104775"/>
                </a:xfrm>
                <a:custGeom>
                  <a:avLst/>
                  <a:gdLst>
                    <a:gd name="T0" fmla="*/ 18 w 44"/>
                    <a:gd name="T1" fmla="*/ 66 h 66"/>
                    <a:gd name="T2" fmla="*/ 0 w 44"/>
                    <a:gd name="T3" fmla="*/ 60 h 66"/>
                    <a:gd name="T4" fmla="*/ 28 w 44"/>
                    <a:gd name="T5" fmla="*/ 0 h 66"/>
                    <a:gd name="T6" fmla="*/ 44 w 44"/>
                    <a:gd name="T7" fmla="*/ 8 h 66"/>
                    <a:gd name="T8" fmla="*/ 18 w 44"/>
                    <a:gd name="T9" fmla="*/ 66 h 66"/>
                  </a:gdLst>
                  <a:ahLst/>
                  <a:cxnLst>
                    <a:cxn ang="0">
                      <a:pos x="T0" y="T1"/>
                    </a:cxn>
                    <a:cxn ang="0">
                      <a:pos x="T2" y="T3"/>
                    </a:cxn>
                    <a:cxn ang="0">
                      <a:pos x="T4" y="T5"/>
                    </a:cxn>
                    <a:cxn ang="0">
                      <a:pos x="T6" y="T7"/>
                    </a:cxn>
                    <a:cxn ang="0">
                      <a:pos x="T8" y="T9"/>
                    </a:cxn>
                  </a:cxnLst>
                  <a:rect l="0" t="0" r="r" b="b"/>
                  <a:pathLst>
                    <a:path w="44" h="66">
                      <a:moveTo>
                        <a:pt x="18" y="66"/>
                      </a:moveTo>
                      <a:lnTo>
                        <a:pt x="0" y="60"/>
                      </a:lnTo>
                      <a:lnTo>
                        <a:pt x="28" y="0"/>
                      </a:lnTo>
                      <a:lnTo>
                        <a:pt x="44" y="8"/>
                      </a:lnTo>
                      <a:lnTo>
                        <a:pt x="1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09" name="Freeform 27">
                  <a:extLst>
                    <a:ext uri="{FF2B5EF4-FFF2-40B4-BE49-F238E27FC236}">
                      <a16:creationId xmlns:a16="http://schemas.microsoft.com/office/drawing/2014/main" id="{80C4E243-4566-42EA-847E-F36399F31BA9}"/>
                    </a:ext>
                  </a:extLst>
                </p:cNvPr>
                <p:cNvSpPr>
                  <a:spLocks/>
                </p:cNvSpPr>
                <p:nvPr/>
              </p:nvSpPr>
              <p:spPr bwMode="auto">
                <a:xfrm>
                  <a:off x="6038850" y="1666875"/>
                  <a:ext cx="85725" cy="95250"/>
                </a:xfrm>
                <a:custGeom>
                  <a:avLst/>
                  <a:gdLst>
                    <a:gd name="T0" fmla="*/ 14 w 54"/>
                    <a:gd name="T1" fmla="*/ 60 h 60"/>
                    <a:gd name="T2" fmla="*/ 0 w 54"/>
                    <a:gd name="T3" fmla="*/ 50 h 60"/>
                    <a:gd name="T4" fmla="*/ 40 w 54"/>
                    <a:gd name="T5" fmla="*/ 0 h 60"/>
                    <a:gd name="T6" fmla="*/ 54 w 54"/>
                    <a:gd name="T7" fmla="*/ 12 h 60"/>
                    <a:gd name="T8" fmla="*/ 14 w 54"/>
                    <a:gd name="T9" fmla="*/ 60 h 60"/>
                  </a:gdLst>
                  <a:ahLst/>
                  <a:cxnLst>
                    <a:cxn ang="0">
                      <a:pos x="T0" y="T1"/>
                    </a:cxn>
                    <a:cxn ang="0">
                      <a:pos x="T2" y="T3"/>
                    </a:cxn>
                    <a:cxn ang="0">
                      <a:pos x="T4" y="T5"/>
                    </a:cxn>
                    <a:cxn ang="0">
                      <a:pos x="T6" y="T7"/>
                    </a:cxn>
                    <a:cxn ang="0">
                      <a:pos x="T8" y="T9"/>
                    </a:cxn>
                  </a:cxnLst>
                  <a:rect l="0" t="0" r="r" b="b"/>
                  <a:pathLst>
                    <a:path w="54" h="60">
                      <a:moveTo>
                        <a:pt x="14" y="60"/>
                      </a:moveTo>
                      <a:lnTo>
                        <a:pt x="0" y="50"/>
                      </a:lnTo>
                      <a:lnTo>
                        <a:pt x="40" y="0"/>
                      </a:lnTo>
                      <a:lnTo>
                        <a:pt x="54" y="12"/>
                      </a:lnTo>
                      <a:lnTo>
                        <a:pt x="14"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10" name="Freeform 28">
                  <a:extLst>
                    <a:ext uri="{FF2B5EF4-FFF2-40B4-BE49-F238E27FC236}">
                      <a16:creationId xmlns:a16="http://schemas.microsoft.com/office/drawing/2014/main" id="{E88A9076-91C7-46F8-8CF5-1E1D83EA152E}"/>
                    </a:ext>
                  </a:extLst>
                </p:cNvPr>
                <p:cNvSpPr>
                  <a:spLocks/>
                </p:cNvSpPr>
                <p:nvPr/>
              </p:nvSpPr>
              <p:spPr bwMode="auto">
                <a:xfrm>
                  <a:off x="6153150" y="1778000"/>
                  <a:ext cx="95250" cy="85725"/>
                </a:xfrm>
                <a:custGeom>
                  <a:avLst/>
                  <a:gdLst>
                    <a:gd name="T0" fmla="*/ 10 w 60"/>
                    <a:gd name="T1" fmla="*/ 54 h 54"/>
                    <a:gd name="T2" fmla="*/ 0 w 60"/>
                    <a:gd name="T3" fmla="*/ 40 h 54"/>
                    <a:gd name="T4" fmla="*/ 50 w 60"/>
                    <a:gd name="T5" fmla="*/ 0 h 54"/>
                    <a:gd name="T6" fmla="*/ 60 w 60"/>
                    <a:gd name="T7" fmla="*/ 14 h 54"/>
                    <a:gd name="T8" fmla="*/ 10 w 60"/>
                    <a:gd name="T9" fmla="*/ 54 h 54"/>
                  </a:gdLst>
                  <a:ahLst/>
                  <a:cxnLst>
                    <a:cxn ang="0">
                      <a:pos x="T0" y="T1"/>
                    </a:cxn>
                    <a:cxn ang="0">
                      <a:pos x="T2" y="T3"/>
                    </a:cxn>
                    <a:cxn ang="0">
                      <a:pos x="T4" y="T5"/>
                    </a:cxn>
                    <a:cxn ang="0">
                      <a:pos x="T6" y="T7"/>
                    </a:cxn>
                    <a:cxn ang="0">
                      <a:pos x="T8" y="T9"/>
                    </a:cxn>
                  </a:cxnLst>
                  <a:rect l="0" t="0" r="r" b="b"/>
                  <a:pathLst>
                    <a:path w="60" h="54">
                      <a:moveTo>
                        <a:pt x="10" y="54"/>
                      </a:moveTo>
                      <a:lnTo>
                        <a:pt x="0" y="40"/>
                      </a:lnTo>
                      <a:lnTo>
                        <a:pt x="50" y="0"/>
                      </a:lnTo>
                      <a:lnTo>
                        <a:pt x="60" y="14"/>
                      </a:lnTo>
                      <a:lnTo>
                        <a:pt x="1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11" name="Freeform 29">
                  <a:extLst>
                    <a:ext uri="{FF2B5EF4-FFF2-40B4-BE49-F238E27FC236}">
                      <a16:creationId xmlns:a16="http://schemas.microsoft.com/office/drawing/2014/main" id="{2058FB8F-F82E-4812-A975-DCC6FEA66D53}"/>
                    </a:ext>
                  </a:extLst>
                </p:cNvPr>
                <p:cNvSpPr>
                  <a:spLocks/>
                </p:cNvSpPr>
                <p:nvPr/>
              </p:nvSpPr>
              <p:spPr bwMode="auto">
                <a:xfrm>
                  <a:off x="5378450" y="1520825"/>
                  <a:ext cx="53975" cy="104775"/>
                </a:xfrm>
                <a:custGeom>
                  <a:avLst/>
                  <a:gdLst>
                    <a:gd name="T0" fmla="*/ 16 w 34"/>
                    <a:gd name="T1" fmla="*/ 66 h 66"/>
                    <a:gd name="T2" fmla="*/ 0 w 34"/>
                    <a:gd name="T3" fmla="*/ 4 h 66"/>
                    <a:gd name="T4" fmla="*/ 18 w 34"/>
                    <a:gd name="T5" fmla="*/ 0 h 66"/>
                    <a:gd name="T6" fmla="*/ 34 w 34"/>
                    <a:gd name="T7" fmla="*/ 62 h 66"/>
                    <a:gd name="T8" fmla="*/ 16 w 34"/>
                    <a:gd name="T9" fmla="*/ 66 h 66"/>
                  </a:gdLst>
                  <a:ahLst/>
                  <a:cxnLst>
                    <a:cxn ang="0">
                      <a:pos x="T0" y="T1"/>
                    </a:cxn>
                    <a:cxn ang="0">
                      <a:pos x="T2" y="T3"/>
                    </a:cxn>
                    <a:cxn ang="0">
                      <a:pos x="T4" y="T5"/>
                    </a:cxn>
                    <a:cxn ang="0">
                      <a:pos x="T6" y="T7"/>
                    </a:cxn>
                    <a:cxn ang="0">
                      <a:pos x="T8" y="T9"/>
                    </a:cxn>
                  </a:cxnLst>
                  <a:rect l="0" t="0" r="r" b="b"/>
                  <a:pathLst>
                    <a:path w="34" h="66">
                      <a:moveTo>
                        <a:pt x="16" y="66"/>
                      </a:moveTo>
                      <a:lnTo>
                        <a:pt x="0" y="4"/>
                      </a:lnTo>
                      <a:lnTo>
                        <a:pt x="18" y="0"/>
                      </a:lnTo>
                      <a:lnTo>
                        <a:pt x="34" y="62"/>
                      </a:lnTo>
                      <a:lnTo>
                        <a:pt x="16"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12" name="Freeform 30">
                  <a:extLst>
                    <a:ext uri="{FF2B5EF4-FFF2-40B4-BE49-F238E27FC236}">
                      <a16:creationId xmlns:a16="http://schemas.microsoft.com/office/drawing/2014/main" id="{1608CDCB-331D-46D1-9D04-9EDF37FC41DE}"/>
                    </a:ext>
                  </a:extLst>
                </p:cNvPr>
                <p:cNvSpPr>
                  <a:spLocks/>
                </p:cNvSpPr>
                <p:nvPr/>
              </p:nvSpPr>
              <p:spPr bwMode="auto">
                <a:xfrm>
                  <a:off x="5207000" y="1574800"/>
                  <a:ext cx="69850" cy="104775"/>
                </a:xfrm>
                <a:custGeom>
                  <a:avLst/>
                  <a:gdLst>
                    <a:gd name="T0" fmla="*/ 26 w 44"/>
                    <a:gd name="T1" fmla="*/ 66 h 66"/>
                    <a:gd name="T2" fmla="*/ 0 w 44"/>
                    <a:gd name="T3" fmla="*/ 8 h 66"/>
                    <a:gd name="T4" fmla="*/ 16 w 44"/>
                    <a:gd name="T5" fmla="*/ 0 h 66"/>
                    <a:gd name="T6" fmla="*/ 44 w 44"/>
                    <a:gd name="T7" fmla="*/ 60 h 66"/>
                    <a:gd name="T8" fmla="*/ 26 w 44"/>
                    <a:gd name="T9" fmla="*/ 66 h 66"/>
                  </a:gdLst>
                  <a:ahLst/>
                  <a:cxnLst>
                    <a:cxn ang="0">
                      <a:pos x="T0" y="T1"/>
                    </a:cxn>
                    <a:cxn ang="0">
                      <a:pos x="T2" y="T3"/>
                    </a:cxn>
                    <a:cxn ang="0">
                      <a:pos x="T4" y="T5"/>
                    </a:cxn>
                    <a:cxn ang="0">
                      <a:pos x="T6" y="T7"/>
                    </a:cxn>
                    <a:cxn ang="0">
                      <a:pos x="T8" y="T9"/>
                    </a:cxn>
                  </a:cxnLst>
                  <a:rect l="0" t="0" r="r" b="b"/>
                  <a:pathLst>
                    <a:path w="44" h="66">
                      <a:moveTo>
                        <a:pt x="26" y="66"/>
                      </a:moveTo>
                      <a:lnTo>
                        <a:pt x="0" y="8"/>
                      </a:lnTo>
                      <a:lnTo>
                        <a:pt x="16" y="0"/>
                      </a:lnTo>
                      <a:lnTo>
                        <a:pt x="44" y="60"/>
                      </a:lnTo>
                      <a:lnTo>
                        <a:pt x="26"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13" name="Freeform 31">
                  <a:extLst>
                    <a:ext uri="{FF2B5EF4-FFF2-40B4-BE49-F238E27FC236}">
                      <a16:creationId xmlns:a16="http://schemas.microsoft.com/office/drawing/2014/main" id="{85EC9459-35AE-4FDC-8261-FE66600C96F5}"/>
                    </a:ext>
                  </a:extLst>
                </p:cNvPr>
                <p:cNvSpPr>
                  <a:spLocks/>
                </p:cNvSpPr>
                <p:nvPr/>
              </p:nvSpPr>
              <p:spPr bwMode="auto">
                <a:xfrm>
                  <a:off x="5057775" y="1666875"/>
                  <a:ext cx="85725" cy="95250"/>
                </a:xfrm>
                <a:custGeom>
                  <a:avLst/>
                  <a:gdLst>
                    <a:gd name="T0" fmla="*/ 40 w 54"/>
                    <a:gd name="T1" fmla="*/ 60 h 60"/>
                    <a:gd name="T2" fmla="*/ 0 w 54"/>
                    <a:gd name="T3" fmla="*/ 12 h 60"/>
                    <a:gd name="T4" fmla="*/ 14 w 54"/>
                    <a:gd name="T5" fmla="*/ 0 h 60"/>
                    <a:gd name="T6" fmla="*/ 54 w 54"/>
                    <a:gd name="T7" fmla="*/ 50 h 60"/>
                    <a:gd name="T8" fmla="*/ 40 w 54"/>
                    <a:gd name="T9" fmla="*/ 60 h 60"/>
                  </a:gdLst>
                  <a:ahLst/>
                  <a:cxnLst>
                    <a:cxn ang="0">
                      <a:pos x="T0" y="T1"/>
                    </a:cxn>
                    <a:cxn ang="0">
                      <a:pos x="T2" y="T3"/>
                    </a:cxn>
                    <a:cxn ang="0">
                      <a:pos x="T4" y="T5"/>
                    </a:cxn>
                    <a:cxn ang="0">
                      <a:pos x="T6" y="T7"/>
                    </a:cxn>
                    <a:cxn ang="0">
                      <a:pos x="T8" y="T9"/>
                    </a:cxn>
                  </a:cxnLst>
                  <a:rect l="0" t="0" r="r" b="b"/>
                  <a:pathLst>
                    <a:path w="54" h="60">
                      <a:moveTo>
                        <a:pt x="40" y="60"/>
                      </a:moveTo>
                      <a:lnTo>
                        <a:pt x="0" y="12"/>
                      </a:lnTo>
                      <a:lnTo>
                        <a:pt x="14" y="0"/>
                      </a:lnTo>
                      <a:lnTo>
                        <a:pt x="54" y="50"/>
                      </a:lnTo>
                      <a:lnTo>
                        <a:pt x="4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14" name="Freeform 32">
                  <a:extLst>
                    <a:ext uri="{FF2B5EF4-FFF2-40B4-BE49-F238E27FC236}">
                      <a16:creationId xmlns:a16="http://schemas.microsoft.com/office/drawing/2014/main" id="{5B493D35-1038-4150-98E8-F84FC61E6950}"/>
                    </a:ext>
                  </a:extLst>
                </p:cNvPr>
                <p:cNvSpPr>
                  <a:spLocks/>
                </p:cNvSpPr>
                <p:nvPr/>
              </p:nvSpPr>
              <p:spPr bwMode="auto">
                <a:xfrm>
                  <a:off x="4933950" y="1778000"/>
                  <a:ext cx="95250" cy="85725"/>
                </a:xfrm>
                <a:custGeom>
                  <a:avLst/>
                  <a:gdLst>
                    <a:gd name="T0" fmla="*/ 50 w 60"/>
                    <a:gd name="T1" fmla="*/ 54 h 54"/>
                    <a:gd name="T2" fmla="*/ 0 w 60"/>
                    <a:gd name="T3" fmla="*/ 14 h 54"/>
                    <a:gd name="T4" fmla="*/ 10 w 60"/>
                    <a:gd name="T5" fmla="*/ 0 h 54"/>
                    <a:gd name="T6" fmla="*/ 60 w 60"/>
                    <a:gd name="T7" fmla="*/ 40 h 54"/>
                    <a:gd name="T8" fmla="*/ 50 w 60"/>
                    <a:gd name="T9" fmla="*/ 54 h 54"/>
                  </a:gdLst>
                  <a:ahLst/>
                  <a:cxnLst>
                    <a:cxn ang="0">
                      <a:pos x="T0" y="T1"/>
                    </a:cxn>
                    <a:cxn ang="0">
                      <a:pos x="T2" y="T3"/>
                    </a:cxn>
                    <a:cxn ang="0">
                      <a:pos x="T4" y="T5"/>
                    </a:cxn>
                    <a:cxn ang="0">
                      <a:pos x="T6" y="T7"/>
                    </a:cxn>
                    <a:cxn ang="0">
                      <a:pos x="T8" y="T9"/>
                    </a:cxn>
                  </a:cxnLst>
                  <a:rect l="0" t="0" r="r" b="b"/>
                  <a:pathLst>
                    <a:path w="60" h="54">
                      <a:moveTo>
                        <a:pt x="50" y="54"/>
                      </a:moveTo>
                      <a:lnTo>
                        <a:pt x="0" y="14"/>
                      </a:lnTo>
                      <a:lnTo>
                        <a:pt x="10" y="0"/>
                      </a:lnTo>
                      <a:lnTo>
                        <a:pt x="60" y="40"/>
                      </a:lnTo>
                      <a:lnTo>
                        <a:pt x="5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116" name="Freeform 60">
                <a:extLst>
                  <a:ext uri="{FF2B5EF4-FFF2-40B4-BE49-F238E27FC236}">
                    <a16:creationId xmlns:a16="http://schemas.microsoft.com/office/drawing/2014/main" id="{38057A7A-9A53-4511-8899-DBA226584D6E}"/>
                  </a:ext>
                </a:extLst>
              </p:cNvPr>
              <p:cNvSpPr>
                <a:spLocks noEditPoints="1"/>
              </p:cNvSpPr>
              <p:nvPr/>
            </p:nvSpPr>
            <p:spPr bwMode="auto">
              <a:xfrm>
                <a:off x="6429518" y="3825072"/>
                <a:ext cx="612000" cy="252000"/>
              </a:xfrm>
              <a:custGeom>
                <a:avLst/>
                <a:gdLst>
                  <a:gd name="T0" fmla="*/ 699 w 1289"/>
                  <a:gd name="T1" fmla="*/ 455 h 455"/>
                  <a:gd name="T2" fmla="*/ 696 w 1289"/>
                  <a:gd name="T3" fmla="*/ 454 h 455"/>
                  <a:gd name="T4" fmla="*/ 301 w 1289"/>
                  <a:gd name="T5" fmla="*/ 344 h 455"/>
                  <a:gd name="T6" fmla="*/ 13 w 1289"/>
                  <a:gd name="T7" fmla="*/ 344 h 455"/>
                  <a:gd name="T8" fmla="*/ 0 w 1289"/>
                  <a:gd name="T9" fmla="*/ 331 h 455"/>
                  <a:gd name="T10" fmla="*/ 0 w 1289"/>
                  <a:gd name="T11" fmla="*/ 66 h 455"/>
                  <a:gd name="T12" fmla="*/ 13 w 1289"/>
                  <a:gd name="T13" fmla="*/ 53 h 455"/>
                  <a:gd name="T14" fmla="*/ 182 w 1289"/>
                  <a:gd name="T15" fmla="*/ 53 h 455"/>
                  <a:gd name="T16" fmla="*/ 363 w 1289"/>
                  <a:gd name="T17" fmla="*/ 0 h 455"/>
                  <a:gd name="T18" fmla="*/ 621 w 1289"/>
                  <a:gd name="T19" fmla="*/ 121 h 455"/>
                  <a:gd name="T20" fmla="*/ 895 w 1289"/>
                  <a:gd name="T21" fmla="*/ 121 h 455"/>
                  <a:gd name="T22" fmla="*/ 934 w 1289"/>
                  <a:gd name="T23" fmla="*/ 142 h 455"/>
                  <a:gd name="T24" fmla="*/ 940 w 1289"/>
                  <a:gd name="T25" fmla="*/ 202 h 455"/>
                  <a:gd name="T26" fmla="*/ 938 w 1289"/>
                  <a:gd name="T27" fmla="*/ 206 h 455"/>
                  <a:gd name="T28" fmla="*/ 1195 w 1289"/>
                  <a:gd name="T29" fmla="*/ 124 h 455"/>
                  <a:gd name="T30" fmla="*/ 1283 w 1289"/>
                  <a:gd name="T31" fmla="*/ 167 h 455"/>
                  <a:gd name="T32" fmla="*/ 1279 w 1289"/>
                  <a:gd name="T33" fmla="*/ 220 h 455"/>
                  <a:gd name="T34" fmla="*/ 1239 w 1289"/>
                  <a:gd name="T35" fmla="*/ 256 h 455"/>
                  <a:gd name="T36" fmla="*/ 1224 w 1289"/>
                  <a:gd name="T37" fmla="*/ 262 h 455"/>
                  <a:gd name="T38" fmla="*/ 900 w 1289"/>
                  <a:gd name="T39" fmla="*/ 382 h 455"/>
                  <a:gd name="T40" fmla="*/ 704 w 1289"/>
                  <a:gd name="T41" fmla="*/ 454 h 455"/>
                  <a:gd name="T42" fmla="*/ 699 w 1289"/>
                  <a:gd name="T43" fmla="*/ 455 h 455"/>
                  <a:gd name="T44" fmla="*/ 26 w 1289"/>
                  <a:gd name="T45" fmla="*/ 318 h 455"/>
                  <a:gd name="T46" fmla="*/ 303 w 1289"/>
                  <a:gd name="T47" fmla="*/ 318 h 455"/>
                  <a:gd name="T48" fmla="*/ 307 w 1289"/>
                  <a:gd name="T49" fmla="*/ 319 h 455"/>
                  <a:gd name="T50" fmla="*/ 699 w 1289"/>
                  <a:gd name="T51" fmla="*/ 429 h 455"/>
                  <a:gd name="T52" fmla="*/ 891 w 1289"/>
                  <a:gd name="T53" fmla="*/ 358 h 455"/>
                  <a:gd name="T54" fmla="*/ 1231 w 1289"/>
                  <a:gd name="T55" fmla="*/ 232 h 455"/>
                  <a:gd name="T56" fmla="*/ 1256 w 1289"/>
                  <a:gd name="T57" fmla="*/ 209 h 455"/>
                  <a:gd name="T58" fmla="*/ 1259 w 1289"/>
                  <a:gd name="T59" fmla="*/ 176 h 455"/>
                  <a:gd name="T60" fmla="*/ 1203 w 1289"/>
                  <a:gd name="T61" fmla="*/ 148 h 455"/>
                  <a:gd name="T62" fmla="*/ 911 w 1289"/>
                  <a:gd name="T63" fmla="*/ 242 h 455"/>
                  <a:gd name="T64" fmla="*/ 825 w 1289"/>
                  <a:gd name="T65" fmla="*/ 271 h 455"/>
                  <a:gd name="T66" fmla="*/ 523 w 1289"/>
                  <a:gd name="T67" fmla="*/ 271 h 455"/>
                  <a:gd name="T68" fmla="*/ 510 w 1289"/>
                  <a:gd name="T69" fmla="*/ 258 h 455"/>
                  <a:gd name="T70" fmla="*/ 523 w 1289"/>
                  <a:gd name="T71" fmla="*/ 245 h 455"/>
                  <a:gd name="T72" fmla="*/ 825 w 1289"/>
                  <a:gd name="T73" fmla="*/ 245 h 455"/>
                  <a:gd name="T74" fmla="*/ 895 w 1289"/>
                  <a:gd name="T75" fmla="*/ 222 h 455"/>
                  <a:gd name="T76" fmla="*/ 898 w 1289"/>
                  <a:gd name="T77" fmla="*/ 220 h 455"/>
                  <a:gd name="T78" fmla="*/ 916 w 1289"/>
                  <a:gd name="T79" fmla="*/ 193 h 455"/>
                  <a:gd name="T80" fmla="*/ 912 w 1289"/>
                  <a:gd name="T81" fmla="*/ 156 h 455"/>
                  <a:gd name="T82" fmla="*/ 895 w 1289"/>
                  <a:gd name="T83" fmla="*/ 146 h 455"/>
                  <a:gd name="T84" fmla="*/ 615 w 1289"/>
                  <a:gd name="T85" fmla="*/ 146 h 455"/>
                  <a:gd name="T86" fmla="*/ 615 w 1289"/>
                  <a:gd name="T87" fmla="*/ 146 h 455"/>
                  <a:gd name="T88" fmla="*/ 605 w 1289"/>
                  <a:gd name="T89" fmla="*/ 142 h 455"/>
                  <a:gd name="T90" fmla="*/ 363 w 1289"/>
                  <a:gd name="T91" fmla="*/ 26 h 455"/>
                  <a:gd name="T92" fmla="*/ 193 w 1289"/>
                  <a:gd name="T93" fmla="*/ 76 h 455"/>
                  <a:gd name="T94" fmla="*/ 186 w 1289"/>
                  <a:gd name="T95" fmla="*/ 78 h 455"/>
                  <a:gd name="T96" fmla="*/ 26 w 1289"/>
                  <a:gd name="T97" fmla="*/ 78 h 455"/>
                  <a:gd name="T98" fmla="*/ 26 w 1289"/>
                  <a:gd name="T99" fmla="*/ 318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89" h="455">
                    <a:moveTo>
                      <a:pt x="699" y="455"/>
                    </a:moveTo>
                    <a:cubicBezTo>
                      <a:pt x="698" y="455"/>
                      <a:pt x="697" y="455"/>
                      <a:pt x="696" y="454"/>
                    </a:cubicBezTo>
                    <a:cubicBezTo>
                      <a:pt x="301" y="344"/>
                      <a:pt x="301" y="344"/>
                      <a:pt x="301" y="344"/>
                    </a:cubicBezTo>
                    <a:cubicBezTo>
                      <a:pt x="13" y="344"/>
                      <a:pt x="13" y="344"/>
                      <a:pt x="13" y="344"/>
                    </a:cubicBezTo>
                    <a:cubicBezTo>
                      <a:pt x="6" y="344"/>
                      <a:pt x="0" y="338"/>
                      <a:pt x="0" y="331"/>
                    </a:cubicBezTo>
                    <a:cubicBezTo>
                      <a:pt x="0" y="66"/>
                      <a:pt x="0" y="66"/>
                      <a:pt x="0" y="66"/>
                    </a:cubicBezTo>
                    <a:cubicBezTo>
                      <a:pt x="0" y="59"/>
                      <a:pt x="6" y="53"/>
                      <a:pt x="13" y="53"/>
                    </a:cubicBezTo>
                    <a:cubicBezTo>
                      <a:pt x="182" y="53"/>
                      <a:pt x="182" y="53"/>
                      <a:pt x="182" y="53"/>
                    </a:cubicBezTo>
                    <a:cubicBezTo>
                      <a:pt x="236" y="18"/>
                      <a:pt x="299" y="0"/>
                      <a:pt x="363" y="0"/>
                    </a:cubicBezTo>
                    <a:cubicBezTo>
                      <a:pt x="463" y="0"/>
                      <a:pt x="557" y="44"/>
                      <a:pt x="621" y="121"/>
                    </a:cubicBezTo>
                    <a:cubicBezTo>
                      <a:pt x="895" y="121"/>
                      <a:pt x="895" y="121"/>
                      <a:pt x="895" y="121"/>
                    </a:cubicBezTo>
                    <a:cubicBezTo>
                      <a:pt x="911" y="121"/>
                      <a:pt x="924" y="128"/>
                      <a:pt x="934" y="142"/>
                    </a:cubicBezTo>
                    <a:cubicBezTo>
                      <a:pt x="945" y="159"/>
                      <a:pt x="947" y="183"/>
                      <a:pt x="940" y="202"/>
                    </a:cubicBezTo>
                    <a:cubicBezTo>
                      <a:pt x="939" y="203"/>
                      <a:pt x="939" y="205"/>
                      <a:pt x="938" y="206"/>
                    </a:cubicBezTo>
                    <a:cubicBezTo>
                      <a:pt x="1195" y="124"/>
                      <a:pt x="1195" y="124"/>
                      <a:pt x="1195" y="124"/>
                    </a:cubicBezTo>
                    <a:cubicBezTo>
                      <a:pt x="1231" y="112"/>
                      <a:pt x="1270" y="131"/>
                      <a:pt x="1283" y="167"/>
                    </a:cubicBezTo>
                    <a:cubicBezTo>
                      <a:pt x="1289" y="185"/>
                      <a:pt x="1287" y="204"/>
                      <a:pt x="1279" y="220"/>
                    </a:cubicBezTo>
                    <a:cubicBezTo>
                      <a:pt x="1271" y="237"/>
                      <a:pt x="1257" y="250"/>
                      <a:pt x="1239" y="256"/>
                    </a:cubicBezTo>
                    <a:cubicBezTo>
                      <a:pt x="1224" y="262"/>
                      <a:pt x="1224" y="262"/>
                      <a:pt x="1224" y="262"/>
                    </a:cubicBezTo>
                    <a:cubicBezTo>
                      <a:pt x="900" y="382"/>
                      <a:pt x="900" y="382"/>
                      <a:pt x="900" y="382"/>
                    </a:cubicBezTo>
                    <a:cubicBezTo>
                      <a:pt x="704" y="454"/>
                      <a:pt x="704" y="454"/>
                      <a:pt x="704" y="454"/>
                    </a:cubicBezTo>
                    <a:cubicBezTo>
                      <a:pt x="702" y="455"/>
                      <a:pt x="701" y="455"/>
                      <a:pt x="699" y="455"/>
                    </a:cubicBezTo>
                    <a:close/>
                    <a:moveTo>
                      <a:pt x="26" y="318"/>
                    </a:moveTo>
                    <a:cubicBezTo>
                      <a:pt x="303" y="318"/>
                      <a:pt x="303" y="318"/>
                      <a:pt x="303" y="318"/>
                    </a:cubicBezTo>
                    <a:cubicBezTo>
                      <a:pt x="304" y="318"/>
                      <a:pt x="305" y="318"/>
                      <a:pt x="307" y="319"/>
                    </a:cubicBezTo>
                    <a:cubicBezTo>
                      <a:pt x="699" y="429"/>
                      <a:pt x="699" y="429"/>
                      <a:pt x="699" y="429"/>
                    </a:cubicBezTo>
                    <a:cubicBezTo>
                      <a:pt x="891" y="358"/>
                      <a:pt x="891" y="358"/>
                      <a:pt x="891" y="358"/>
                    </a:cubicBezTo>
                    <a:cubicBezTo>
                      <a:pt x="1231" y="232"/>
                      <a:pt x="1231" y="232"/>
                      <a:pt x="1231" y="232"/>
                    </a:cubicBezTo>
                    <a:cubicBezTo>
                      <a:pt x="1242" y="228"/>
                      <a:pt x="1251" y="220"/>
                      <a:pt x="1256" y="209"/>
                    </a:cubicBezTo>
                    <a:cubicBezTo>
                      <a:pt x="1262" y="199"/>
                      <a:pt x="1262" y="187"/>
                      <a:pt x="1259" y="176"/>
                    </a:cubicBezTo>
                    <a:cubicBezTo>
                      <a:pt x="1251" y="153"/>
                      <a:pt x="1225" y="140"/>
                      <a:pt x="1203" y="148"/>
                    </a:cubicBezTo>
                    <a:cubicBezTo>
                      <a:pt x="911" y="242"/>
                      <a:pt x="911" y="242"/>
                      <a:pt x="911" y="242"/>
                    </a:cubicBezTo>
                    <a:cubicBezTo>
                      <a:pt x="893" y="257"/>
                      <a:pt x="866" y="271"/>
                      <a:pt x="825" y="271"/>
                    </a:cubicBezTo>
                    <a:cubicBezTo>
                      <a:pt x="523" y="271"/>
                      <a:pt x="523" y="271"/>
                      <a:pt x="523" y="271"/>
                    </a:cubicBezTo>
                    <a:cubicBezTo>
                      <a:pt x="516" y="271"/>
                      <a:pt x="510" y="265"/>
                      <a:pt x="510" y="258"/>
                    </a:cubicBezTo>
                    <a:cubicBezTo>
                      <a:pt x="510" y="251"/>
                      <a:pt x="516" y="245"/>
                      <a:pt x="523" y="245"/>
                    </a:cubicBezTo>
                    <a:cubicBezTo>
                      <a:pt x="825" y="245"/>
                      <a:pt x="825" y="245"/>
                      <a:pt x="825" y="245"/>
                    </a:cubicBezTo>
                    <a:cubicBezTo>
                      <a:pt x="859" y="245"/>
                      <a:pt x="881" y="235"/>
                      <a:pt x="895" y="222"/>
                    </a:cubicBezTo>
                    <a:cubicBezTo>
                      <a:pt x="896" y="221"/>
                      <a:pt x="897" y="220"/>
                      <a:pt x="898" y="220"/>
                    </a:cubicBezTo>
                    <a:cubicBezTo>
                      <a:pt x="908" y="210"/>
                      <a:pt x="914" y="199"/>
                      <a:pt x="916" y="193"/>
                    </a:cubicBezTo>
                    <a:cubicBezTo>
                      <a:pt x="921" y="182"/>
                      <a:pt x="919" y="166"/>
                      <a:pt x="912" y="156"/>
                    </a:cubicBezTo>
                    <a:cubicBezTo>
                      <a:pt x="908" y="149"/>
                      <a:pt x="902" y="146"/>
                      <a:pt x="895" y="146"/>
                    </a:cubicBezTo>
                    <a:cubicBezTo>
                      <a:pt x="615" y="146"/>
                      <a:pt x="615" y="146"/>
                      <a:pt x="615" y="146"/>
                    </a:cubicBezTo>
                    <a:cubicBezTo>
                      <a:pt x="615" y="146"/>
                      <a:pt x="615" y="146"/>
                      <a:pt x="615" y="146"/>
                    </a:cubicBezTo>
                    <a:cubicBezTo>
                      <a:pt x="611" y="146"/>
                      <a:pt x="607" y="145"/>
                      <a:pt x="605" y="142"/>
                    </a:cubicBezTo>
                    <a:cubicBezTo>
                      <a:pt x="546" y="68"/>
                      <a:pt x="458" y="26"/>
                      <a:pt x="363" y="26"/>
                    </a:cubicBezTo>
                    <a:cubicBezTo>
                      <a:pt x="302" y="26"/>
                      <a:pt x="244" y="43"/>
                      <a:pt x="193" y="76"/>
                    </a:cubicBezTo>
                    <a:cubicBezTo>
                      <a:pt x="191" y="78"/>
                      <a:pt x="189" y="78"/>
                      <a:pt x="186" y="78"/>
                    </a:cubicBezTo>
                    <a:cubicBezTo>
                      <a:pt x="26" y="78"/>
                      <a:pt x="26" y="78"/>
                      <a:pt x="26" y="78"/>
                    </a:cubicBezTo>
                    <a:lnTo>
                      <a:pt x="26" y="3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nvGrpSpPr>
              <p:cNvPr id="128" name="Group 127">
                <a:extLst>
                  <a:ext uri="{FF2B5EF4-FFF2-40B4-BE49-F238E27FC236}">
                    <a16:creationId xmlns:a16="http://schemas.microsoft.com/office/drawing/2014/main" id="{7AB58F4B-1DFA-417B-9FEA-55F1EA72B330}"/>
                  </a:ext>
                </a:extLst>
              </p:cNvPr>
              <p:cNvGrpSpPr/>
              <p:nvPr/>
            </p:nvGrpSpPr>
            <p:grpSpPr>
              <a:xfrm flipH="1">
                <a:off x="4427429" y="2394320"/>
                <a:ext cx="545623" cy="652639"/>
                <a:chOff x="946150" y="4821238"/>
                <a:chExt cx="1028700" cy="1225550"/>
              </a:xfrm>
              <a:solidFill>
                <a:srgbClr val="F6F6FA"/>
              </a:solidFill>
            </p:grpSpPr>
            <p:sp>
              <p:nvSpPr>
                <p:cNvPr id="129" name="Freeform 66">
                  <a:extLst>
                    <a:ext uri="{FF2B5EF4-FFF2-40B4-BE49-F238E27FC236}">
                      <a16:creationId xmlns:a16="http://schemas.microsoft.com/office/drawing/2014/main" id="{175A8694-0C2F-4F7A-91D1-A69CAD400C68}"/>
                    </a:ext>
                  </a:extLst>
                </p:cNvPr>
                <p:cNvSpPr>
                  <a:spLocks noEditPoints="1"/>
                </p:cNvSpPr>
                <p:nvPr/>
              </p:nvSpPr>
              <p:spPr bwMode="auto">
                <a:xfrm>
                  <a:off x="946150" y="4821238"/>
                  <a:ext cx="1028700" cy="1225550"/>
                </a:xfrm>
                <a:custGeom>
                  <a:avLst/>
                  <a:gdLst>
                    <a:gd name="T0" fmla="*/ 72 w 648"/>
                    <a:gd name="T1" fmla="*/ 480 h 772"/>
                    <a:gd name="T2" fmla="*/ 42 w 648"/>
                    <a:gd name="T3" fmla="*/ 438 h 772"/>
                    <a:gd name="T4" fmla="*/ 10 w 648"/>
                    <a:gd name="T5" fmla="*/ 368 h 772"/>
                    <a:gd name="T6" fmla="*/ 0 w 648"/>
                    <a:gd name="T7" fmla="*/ 290 h 772"/>
                    <a:gd name="T8" fmla="*/ 6 w 648"/>
                    <a:gd name="T9" fmla="*/ 232 h 772"/>
                    <a:gd name="T10" fmla="*/ 34 w 648"/>
                    <a:gd name="T11" fmla="*/ 152 h 772"/>
                    <a:gd name="T12" fmla="*/ 84 w 648"/>
                    <a:gd name="T13" fmla="*/ 86 h 772"/>
                    <a:gd name="T14" fmla="*/ 152 w 648"/>
                    <a:gd name="T15" fmla="*/ 36 h 772"/>
                    <a:gd name="T16" fmla="*/ 232 w 648"/>
                    <a:gd name="T17" fmla="*/ 6 h 772"/>
                    <a:gd name="T18" fmla="*/ 290 w 648"/>
                    <a:gd name="T19" fmla="*/ 0 h 772"/>
                    <a:gd name="T20" fmla="*/ 374 w 648"/>
                    <a:gd name="T21" fmla="*/ 12 h 772"/>
                    <a:gd name="T22" fmla="*/ 448 w 648"/>
                    <a:gd name="T23" fmla="*/ 48 h 772"/>
                    <a:gd name="T24" fmla="*/ 508 w 648"/>
                    <a:gd name="T25" fmla="*/ 100 h 772"/>
                    <a:gd name="T26" fmla="*/ 552 w 648"/>
                    <a:gd name="T27" fmla="*/ 170 h 772"/>
                    <a:gd name="T28" fmla="*/ 576 w 648"/>
                    <a:gd name="T29" fmla="*/ 250 h 772"/>
                    <a:gd name="T30" fmla="*/ 578 w 648"/>
                    <a:gd name="T31" fmla="*/ 334 h 772"/>
                    <a:gd name="T32" fmla="*/ 646 w 648"/>
                    <a:gd name="T33" fmla="*/ 438 h 772"/>
                    <a:gd name="T34" fmla="*/ 644 w 648"/>
                    <a:gd name="T35" fmla="*/ 458 h 772"/>
                    <a:gd name="T36" fmla="*/ 634 w 648"/>
                    <a:gd name="T37" fmla="*/ 470 h 772"/>
                    <a:gd name="T38" fmla="*/ 578 w 648"/>
                    <a:gd name="T39" fmla="*/ 472 h 772"/>
                    <a:gd name="T40" fmla="*/ 578 w 648"/>
                    <a:gd name="T41" fmla="*/ 592 h 772"/>
                    <a:gd name="T42" fmla="*/ 566 w 648"/>
                    <a:gd name="T43" fmla="*/ 614 h 772"/>
                    <a:gd name="T44" fmla="*/ 546 w 648"/>
                    <a:gd name="T45" fmla="*/ 626 h 772"/>
                    <a:gd name="T46" fmla="*/ 380 w 648"/>
                    <a:gd name="T47" fmla="*/ 772 h 772"/>
                    <a:gd name="T48" fmla="*/ 362 w 648"/>
                    <a:gd name="T49" fmla="*/ 608 h 772"/>
                    <a:gd name="T50" fmla="*/ 546 w 648"/>
                    <a:gd name="T51" fmla="*/ 606 h 772"/>
                    <a:gd name="T52" fmla="*/ 560 w 648"/>
                    <a:gd name="T53" fmla="*/ 584 h 772"/>
                    <a:gd name="T54" fmla="*/ 622 w 648"/>
                    <a:gd name="T55" fmla="*/ 454 h 772"/>
                    <a:gd name="T56" fmla="*/ 628 w 648"/>
                    <a:gd name="T57" fmla="*/ 450 h 772"/>
                    <a:gd name="T58" fmla="*/ 560 w 648"/>
                    <a:gd name="T59" fmla="*/ 340 h 772"/>
                    <a:gd name="T60" fmla="*/ 560 w 648"/>
                    <a:gd name="T61" fmla="*/ 260 h 772"/>
                    <a:gd name="T62" fmla="*/ 538 w 648"/>
                    <a:gd name="T63" fmla="*/ 182 h 772"/>
                    <a:gd name="T64" fmla="*/ 498 w 648"/>
                    <a:gd name="T65" fmla="*/ 116 h 772"/>
                    <a:gd name="T66" fmla="*/ 440 w 648"/>
                    <a:gd name="T67" fmla="*/ 64 h 772"/>
                    <a:gd name="T68" fmla="*/ 370 w 648"/>
                    <a:gd name="T69" fmla="*/ 30 h 772"/>
                    <a:gd name="T70" fmla="*/ 290 w 648"/>
                    <a:gd name="T71" fmla="*/ 18 h 772"/>
                    <a:gd name="T72" fmla="*/ 234 w 648"/>
                    <a:gd name="T73" fmla="*/ 24 h 772"/>
                    <a:gd name="T74" fmla="*/ 160 w 648"/>
                    <a:gd name="T75" fmla="*/ 52 h 772"/>
                    <a:gd name="T76" fmla="*/ 98 w 648"/>
                    <a:gd name="T77" fmla="*/ 98 h 772"/>
                    <a:gd name="T78" fmla="*/ 50 w 648"/>
                    <a:gd name="T79" fmla="*/ 160 h 772"/>
                    <a:gd name="T80" fmla="*/ 24 w 648"/>
                    <a:gd name="T81" fmla="*/ 236 h 772"/>
                    <a:gd name="T82" fmla="*/ 18 w 648"/>
                    <a:gd name="T83" fmla="*/ 290 h 772"/>
                    <a:gd name="T84" fmla="*/ 28 w 648"/>
                    <a:gd name="T85" fmla="*/ 364 h 772"/>
                    <a:gd name="T86" fmla="*/ 58 w 648"/>
                    <a:gd name="T87" fmla="*/ 432 h 772"/>
                    <a:gd name="T88" fmla="*/ 90 w 648"/>
                    <a:gd name="T89" fmla="*/ 474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8" h="772">
                      <a:moveTo>
                        <a:pt x="380" y="772"/>
                      </a:moveTo>
                      <a:lnTo>
                        <a:pt x="72" y="642"/>
                      </a:lnTo>
                      <a:lnTo>
                        <a:pt x="72" y="480"/>
                      </a:lnTo>
                      <a:lnTo>
                        <a:pt x="72" y="480"/>
                      </a:lnTo>
                      <a:lnTo>
                        <a:pt x="56" y="460"/>
                      </a:lnTo>
                      <a:lnTo>
                        <a:pt x="42" y="438"/>
                      </a:lnTo>
                      <a:lnTo>
                        <a:pt x="28" y="416"/>
                      </a:lnTo>
                      <a:lnTo>
                        <a:pt x="18" y="392"/>
                      </a:lnTo>
                      <a:lnTo>
                        <a:pt x="10" y="368"/>
                      </a:lnTo>
                      <a:lnTo>
                        <a:pt x="4" y="342"/>
                      </a:lnTo>
                      <a:lnTo>
                        <a:pt x="2" y="316"/>
                      </a:lnTo>
                      <a:lnTo>
                        <a:pt x="0" y="290"/>
                      </a:lnTo>
                      <a:lnTo>
                        <a:pt x="0" y="290"/>
                      </a:lnTo>
                      <a:lnTo>
                        <a:pt x="2" y="260"/>
                      </a:lnTo>
                      <a:lnTo>
                        <a:pt x="6" y="232"/>
                      </a:lnTo>
                      <a:lnTo>
                        <a:pt x="12" y="204"/>
                      </a:lnTo>
                      <a:lnTo>
                        <a:pt x="22" y="178"/>
                      </a:lnTo>
                      <a:lnTo>
                        <a:pt x="34" y="152"/>
                      </a:lnTo>
                      <a:lnTo>
                        <a:pt x="50" y="128"/>
                      </a:lnTo>
                      <a:lnTo>
                        <a:pt x="66" y="106"/>
                      </a:lnTo>
                      <a:lnTo>
                        <a:pt x="84" y="86"/>
                      </a:lnTo>
                      <a:lnTo>
                        <a:pt x="106" y="66"/>
                      </a:lnTo>
                      <a:lnTo>
                        <a:pt x="128" y="50"/>
                      </a:lnTo>
                      <a:lnTo>
                        <a:pt x="152" y="36"/>
                      </a:lnTo>
                      <a:lnTo>
                        <a:pt x="176" y="24"/>
                      </a:lnTo>
                      <a:lnTo>
                        <a:pt x="204" y="14"/>
                      </a:lnTo>
                      <a:lnTo>
                        <a:pt x="232" y="6"/>
                      </a:lnTo>
                      <a:lnTo>
                        <a:pt x="260" y="2"/>
                      </a:lnTo>
                      <a:lnTo>
                        <a:pt x="290" y="0"/>
                      </a:lnTo>
                      <a:lnTo>
                        <a:pt x="290" y="0"/>
                      </a:lnTo>
                      <a:lnTo>
                        <a:pt x="318" y="2"/>
                      </a:lnTo>
                      <a:lnTo>
                        <a:pt x="346" y="6"/>
                      </a:lnTo>
                      <a:lnTo>
                        <a:pt x="374" y="12"/>
                      </a:lnTo>
                      <a:lnTo>
                        <a:pt x="400" y="22"/>
                      </a:lnTo>
                      <a:lnTo>
                        <a:pt x="424" y="34"/>
                      </a:lnTo>
                      <a:lnTo>
                        <a:pt x="448" y="48"/>
                      </a:lnTo>
                      <a:lnTo>
                        <a:pt x="470" y="64"/>
                      </a:lnTo>
                      <a:lnTo>
                        <a:pt x="490" y="82"/>
                      </a:lnTo>
                      <a:lnTo>
                        <a:pt x="508" y="100"/>
                      </a:lnTo>
                      <a:lnTo>
                        <a:pt x="526" y="122"/>
                      </a:lnTo>
                      <a:lnTo>
                        <a:pt x="540" y="146"/>
                      </a:lnTo>
                      <a:lnTo>
                        <a:pt x="552" y="170"/>
                      </a:lnTo>
                      <a:lnTo>
                        <a:pt x="562" y="196"/>
                      </a:lnTo>
                      <a:lnTo>
                        <a:pt x="570" y="222"/>
                      </a:lnTo>
                      <a:lnTo>
                        <a:pt x="576" y="250"/>
                      </a:lnTo>
                      <a:lnTo>
                        <a:pt x="578" y="278"/>
                      </a:lnTo>
                      <a:lnTo>
                        <a:pt x="578" y="278"/>
                      </a:lnTo>
                      <a:lnTo>
                        <a:pt x="578" y="334"/>
                      </a:lnTo>
                      <a:lnTo>
                        <a:pt x="644" y="432"/>
                      </a:lnTo>
                      <a:lnTo>
                        <a:pt x="644" y="432"/>
                      </a:lnTo>
                      <a:lnTo>
                        <a:pt x="646" y="438"/>
                      </a:lnTo>
                      <a:lnTo>
                        <a:pt x="648" y="446"/>
                      </a:lnTo>
                      <a:lnTo>
                        <a:pt x="648" y="452"/>
                      </a:lnTo>
                      <a:lnTo>
                        <a:pt x="644" y="458"/>
                      </a:lnTo>
                      <a:lnTo>
                        <a:pt x="644" y="458"/>
                      </a:lnTo>
                      <a:lnTo>
                        <a:pt x="640" y="464"/>
                      </a:lnTo>
                      <a:lnTo>
                        <a:pt x="634" y="470"/>
                      </a:lnTo>
                      <a:lnTo>
                        <a:pt x="628" y="472"/>
                      </a:lnTo>
                      <a:lnTo>
                        <a:pt x="622" y="472"/>
                      </a:lnTo>
                      <a:lnTo>
                        <a:pt x="578" y="472"/>
                      </a:lnTo>
                      <a:lnTo>
                        <a:pt x="578" y="584"/>
                      </a:lnTo>
                      <a:lnTo>
                        <a:pt x="578" y="584"/>
                      </a:lnTo>
                      <a:lnTo>
                        <a:pt x="578" y="592"/>
                      </a:lnTo>
                      <a:lnTo>
                        <a:pt x="576" y="600"/>
                      </a:lnTo>
                      <a:lnTo>
                        <a:pt x="572" y="608"/>
                      </a:lnTo>
                      <a:lnTo>
                        <a:pt x="566" y="614"/>
                      </a:lnTo>
                      <a:lnTo>
                        <a:pt x="560" y="620"/>
                      </a:lnTo>
                      <a:lnTo>
                        <a:pt x="554" y="624"/>
                      </a:lnTo>
                      <a:lnTo>
                        <a:pt x="546" y="626"/>
                      </a:lnTo>
                      <a:lnTo>
                        <a:pt x="536" y="626"/>
                      </a:lnTo>
                      <a:lnTo>
                        <a:pt x="380" y="626"/>
                      </a:lnTo>
                      <a:lnTo>
                        <a:pt x="380" y="772"/>
                      </a:lnTo>
                      <a:close/>
                      <a:moveTo>
                        <a:pt x="90" y="630"/>
                      </a:moveTo>
                      <a:lnTo>
                        <a:pt x="362" y="744"/>
                      </a:lnTo>
                      <a:lnTo>
                        <a:pt x="362" y="608"/>
                      </a:lnTo>
                      <a:lnTo>
                        <a:pt x="536" y="608"/>
                      </a:lnTo>
                      <a:lnTo>
                        <a:pt x="536" y="608"/>
                      </a:lnTo>
                      <a:lnTo>
                        <a:pt x="546" y="606"/>
                      </a:lnTo>
                      <a:lnTo>
                        <a:pt x="554" y="602"/>
                      </a:lnTo>
                      <a:lnTo>
                        <a:pt x="560" y="594"/>
                      </a:lnTo>
                      <a:lnTo>
                        <a:pt x="560" y="584"/>
                      </a:lnTo>
                      <a:lnTo>
                        <a:pt x="560" y="454"/>
                      </a:lnTo>
                      <a:lnTo>
                        <a:pt x="622" y="454"/>
                      </a:lnTo>
                      <a:lnTo>
                        <a:pt x="622" y="454"/>
                      </a:lnTo>
                      <a:lnTo>
                        <a:pt x="626" y="454"/>
                      </a:lnTo>
                      <a:lnTo>
                        <a:pt x="628" y="450"/>
                      </a:lnTo>
                      <a:lnTo>
                        <a:pt x="628" y="450"/>
                      </a:lnTo>
                      <a:lnTo>
                        <a:pt x="630" y="446"/>
                      </a:lnTo>
                      <a:lnTo>
                        <a:pt x="628" y="442"/>
                      </a:lnTo>
                      <a:lnTo>
                        <a:pt x="560" y="340"/>
                      </a:lnTo>
                      <a:lnTo>
                        <a:pt x="560" y="286"/>
                      </a:lnTo>
                      <a:lnTo>
                        <a:pt x="560" y="286"/>
                      </a:lnTo>
                      <a:lnTo>
                        <a:pt x="560" y="260"/>
                      </a:lnTo>
                      <a:lnTo>
                        <a:pt x="554" y="232"/>
                      </a:lnTo>
                      <a:lnTo>
                        <a:pt x="548" y="208"/>
                      </a:lnTo>
                      <a:lnTo>
                        <a:pt x="538" y="182"/>
                      </a:lnTo>
                      <a:lnTo>
                        <a:pt x="526" y="158"/>
                      </a:lnTo>
                      <a:lnTo>
                        <a:pt x="514" y="136"/>
                      </a:lnTo>
                      <a:lnTo>
                        <a:pt x="498" y="116"/>
                      </a:lnTo>
                      <a:lnTo>
                        <a:pt x="480" y="96"/>
                      </a:lnTo>
                      <a:lnTo>
                        <a:pt x="460" y="80"/>
                      </a:lnTo>
                      <a:lnTo>
                        <a:pt x="440" y="64"/>
                      </a:lnTo>
                      <a:lnTo>
                        <a:pt x="418" y="50"/>
                      </a:lnTo>
                      <a:lnTo>
                        <a:pt x="394" y="40"/>
                      </a:lnTo>
                      <a:lnTo>
                        <a:pt x="370" y="30"/>
                      </a:lnTo>
                      <a:lnTo>
                        <a:pt x="344" y="24"/>
                      </a:lnTo>
                      <a:lnTo>
                        <a:pt x="316" y="20"/>
                      </a:lnTo>
                      <a:lnTo>
                        <a:pt x="290" y="18"/>
                      </a:lnTo>
                      <a:lnTo>
                        <a:pt x="290" y="18"/>
                      </a:lnTo>
                      <a:lnTo>
                        <a:pt x="262" y="20"/>
                      </a:lnTo>
                      <a:lnTo>
                        <a:pt x="234" y="24"/>
                      </a:lnTo>
                      <a:lnTo>
                        <a:pt x="208" y="30"/>
                      </a:lnTo>
                      <a:lnTo>
                        <a:pt x="184" y="40"/>
                      </a:lnTo>
                      <a:lnTo>
                        <a:pt x="160" y="52"/>
                      </a:lnTo>
                      <a:lnTo>
                        <a:pt x="138" y="64"/>
                      </a:lnTo>
                      <a:lnTo>
                        <a:pt x="116" y="80"/>
                      </a:lnTo>
                      <a:lnTo>
                        <a:pt x="98" y="98"/>
                      </a:lnTo>
                      <a:lnTo>
                        <a:pt x="80" y="118"/>
                      </a:lnTo>
                      <a:lnTo>
                        <a:pt x="64" y="138"/>
                      </a:lnTo>
                      <a:lnTo>
                        <a:pt x="50" y="160"/>
                      </a:lnTo>
                      <a:lnTo>
                        <a:pt x="40" y="184"/>
                      </a:lnTo>
                      <a:lnTo>
                        <a:pt x="30" y="210"/>
                      </a:lnTo>
                      <a:lnTo>
                        <a:pt x="24" y="236"/>
                      </a:lnTo>
                      <a:lnTo>
                        <a:pt x="20" y="262"/>
                      </a:lnTo>
                      <a:lnTo>
                        <a:pt x="18" y="290"/>
                      </a:lnTo>
                      <a:lnTo>
                        <a:pt x="18" y="290"/>
                      </a:lnTo>
                      <a:lnTo>
                        <a:pt x="20" y="314"/>
                      </a:lnTo>
                      <a:lnTo>
                        <a:pt x="22" y="340"/>
                      </a:lnTo>
                      <a:lnTo>
                        <a:pt x="28" y="364"/>
                      </a:lnTo>
                      <a:lnTo>
                        <a:pt x="36" y="388"/>
                      </a:lnTo>
                      <a:lnTo>
                        <a:pt x="46" y="410"/>
                      </a:lnTo>
                      <a:lnTo>
                        <a:pt x="58" y="432"/>
                      </a:lnTo>
                      <a:lnTo>
                        <a:pt x="72" y="452"/>
                      </a:lnTo>
                      <a:lnTo>
                        <a:pt x="88" y="472"/>
                      </a:lnTo>
                      <a:lnTo>
                        <a:pt x="90" y="474"/>
                      </a:lnTo>
                      <a:lnTo>
                        <a:pt x="90" y="6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30" name="Freeform 67">
                  <a:extLst>
                    <a:ext uri="{FF2B5EF4-FFF2-40B4-BE49-F238E27FC236}">
                      <a16:creationId xmlns:a16="http://schemas.microsoft.com/office/drawing/2014/main" id="{155BAF14-850E-43A1-8218-28638C7D3209}"/>
                    </a:ext>
                  </a:extLst>
                </p:cNvPr>
                <p:cNvSpPr>
                  <a:spLocks/>
                </p:cNvSpPr>
                <p:nvPr/>
              </p:nvSpPr>
              <p:spPr bwMode="auto">
                <a:xfrm>
                  <a:off x="1050925" y="4903788"/>
                  <a:ext cx="358775" cy="361950"/>
                </a:xfrm>
                <a:custGeom>
                  <a:avLst/>
                  <a:gdLst>
                    <a:gd name="T0" fmla="*/ 18 w 226"/>
                    <a:gd name="T1" fmla="*/ 228 h 228"/>
                    <a:gd name="T2" fmla="*/ 0 w 226"/>
                    <a:gd name="T3" fmla="*/ 228 h 228"/>
                    <a:gd name="T4" fmla="*/ 0 w 226"/>
                    <a:gd name="T5" fmla="*/ 218 h 228"/>
                    <a:gd name="T6" fmla="*/ 0 w 226"/>
                    <a:gd name="T7" fmla="*/ 218 h 228"/>
                    <a:gd name="T8" fmla="*/ 0 w 226"/>
                    <a:gd name="T9" fmla="*/ 196 h 228"/>
                    <a:gd name="T10" fmla="*/ 4 w 226"/>
                    <a:gd name="T11" fmla="*/ 174 h 228"/>
                    <a:gd name="T12" fmla="*/ 8 w 226"/>
                    <a:gd name="T13" fmla="*/ 154 h 228"/>
                    <a:gd name="T14" fmla="*/ 16 w 226"/>
                    <a:gd name="T15" fmla="*/ 134 h 228"/>
                    <a:gd name="T16" fmla="*/ 26 w 226"/>
                    <a:gd name="T17" fmla="*/ 114 h 228"/>
                    <a:gd name="T18" fmla="*/ 36 w 226"/>
                    <a:gd name="T19" fmla="*/ 96 h 228"/>
                    <a:gd name="T20" fmla="*/ 50 w 226"/>
                    <a:gd name="T21" fmla="*/ 80 h 228"/>
                    <a:gd name="T22" fmla="*/ 64 w 226"/>
                    <a:gd name="T23" fmla="*/ 64 h 228"/>
                    <a:gd name="T24" fmla="*/ 78 w 226"/>
                    <a:gd name="T25" fmla="*/ 50 h 228"/>
                    <a:gd name="T26" fmla="*/ 96 w 226"/>
                    <a:gd name="T27" fmla="*/ 38 h 228"/>
                    <a:gd name="T28" fmla="*/ 114 w 226"/>
                    <a:gd name="T29" fmla="*/ 26 h 228"/>
                    <a:gd name="T30" fmla="*/ 132 w 226"/>
                    <a:gd name="T31" fmla="*/ 18 h 228"/>
                    <a:gd name="T32" fmla="*/ 152 w 226"/>
                    <a:gd name="T33" fmla="*/ 10 h 228"/>
                    <a:gd name="T34" fmla="*/ 174 w 226"/>
                    <a:gd name="T35" fmla="*/ 4 h 228"/>
                    <a:gd name="T36" fmla="*/ 196 w 226"/>
                    <a:gd name="T37" fmla="*/ 2 h 228"/>
                    <a:gd name="T38" fmla="*/ 218 w 226"/>
                    <a:gd name="T39" fmla="*/ 0 h 228"/>
                    <a:gd name="T40" fmla="*/ 226 w 226"/>
                    <a:gd name="T41" fmla="*/ 0 h 228"/>
                    <a:gd name="T42" fmla="*/ 226 w 226"/>
                    <a:gd name="T43" fmla="*/ 18 h 228"/>
                    <a:gd name="T44" fmla="*/ 218 w 226"/>
                    <a:gd name="T45" fmla="*/ 18 h 228"/>
                    <a:gd name="T46" fmla="*/ 218 w 226"/>
                    <a:gd name="T47" fmla="*/ 18 h 228"/>
                    <a:gd name="T48" fmla="*/ 198 w 226"/>
                    <a:gd name="T49" fmla="*/ 18 h 228"/>
                    <a:gd name="T50" fmla="*/ 178 w 226"/>
                    <a:gd name="T51" fmla="*/ 22 h 228"/>
                    <a:gd name="T52" fmla="*/ 158 w 226"/>
                    <a:gd name="T53" fmla="*/ 26 h 228"/>
                    <a:gd name="T54" fmla="*/ 140 w 226"/>
                    <a:gd name="T55" fmla="*/ 34 h 228"/>
                    <a:gd name="T56" fmla="*/ 122 w 226"/>
                    <a:gd name="T57" fmla="*/ 42 h 228"/>
                    <a:gd name="T58" fmla="*/ 106 w 226"/>
                    <a:gd name="T59" fmla="*/ 52 h 228"/>
                    <a:gd name="T60" fmla="*/ 90 w 226"/>
                    <a:gd name="T61" fmla="*/ 64 h 228"/>
                    <a:gd name="T62" fmla="*/ 76 w 226"/>
                    <a:gd name="T63" fmla="*/ 76 h 228"/>
                    <a:gd name="T64" fmla="*/ 62 w 226"/>
                    <a:gd name="T65" fmla="*/ 90 h 228"/>
                    <a:gd name="T66" fmla="*/ 52 w 226"/>
                    <a:gd name="T67" fmla="*/ 106 h 228"/>
                    <a:gd name="T68" fmla="*/ 42 w 226"/>
                    <a:gd name="T69" fmla="*/ 122 h 228"/>
                    <a:gd name="T70" fmla="*/ 32 w 226"/>
                    <a:gd name="T71" fmla="*/ 140 h 228"/>
                    <a:gd name="T72" fmla="*/ 26 w 226"/>
                    <a:gd name="T73" fmla="*/ 158 h 228"/>
                    <a:gd name="T74" fmla="*/ 22 w 226"/>
                    <a:gd name="T75" fmla="*/ 178 h 228"/>
                    <a:gd name="T76" fmla="*/ 18 w 226"/>
                    <a:gd name="T77" fmla="*/ 198 h 228"/>
                    <a:gd name="T78" fmla="*/ 18 w 226"/>
                    <a:gd name="T79" fmla="*/ 218 h 228"/>
                    <a:gd name="T80" fmla="*/ 18 w 226"/>
                    <a:gd name="T8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6" h="228">
                      <a:moveTo>
                        <a:pt x="18" y="228"/>
                      </a:moveTo>
                      <a:lnTo>
                        <a:pt x="0" y="228"/>
                      </a:lnTo>
                      <a:lnTo>
                        <a:pt x="0" y="218"/>
                      </a:lnTo>
                      <a:lnTo>
                        <a:pt x="0" y="218"/>
                      </a:lnTo>
                      <a:lnTo>
                        <a:pt x="0" y="196"/>
                      </a:lnTo>
                      <a:lnTo>
                        <a:pt x="4" y="174"/>
                      </a:lnTo>
                      <a:lnTo>
                        <a:pt x="8" y="154"/>
                      </a:lnTo>
                      <a:lnTo>
                        <a:pt x="16" y="134"/>
                      </a:lnTo>
                      <a:lnTo>
                        <a:pt x="26" y="114"/>
                      </a:lnTo>
                      <a:lnTo>
                        <a:pt x="36" y="96"/>
                      </a:lnTo>
                      <a:lnTo>
                        <a:pt x="50" y="80"/>
                      </a:lnTo>
                      <a:lnTo>
                        <a:pt x="64" y="64"/>
                      </a:lnTo>
                      <a:lnTo>
                        <a:pt x="78" y="50"/>
                      </a:lnTo>
                      <a:lnTo>
                        <a:pt x="96" y="38"/>
                      </a:lnTo>
                      <a:lnTo>
                        <a:pt x="114" y="26"/>
                      </a:lnTo>
                      <a:lnTo>
                        <a:pt x="132" y="18"/>
                      </a:lnTo>
                      <a:lnTo>
                        <a:pt x="152" y="10"/>
                      </a:lnTo>
                      <a:lnTo>
                        <a:pt x="174" y="4"/>
                      </a:lnTo>
                      <a:lnTo>
                        <a:pt x="196" y="2"/>
                      </a:lnTo>
                      <a:lnTo>
                        <a:pt x="218" y="0"/>
                      </a:lnTo>
                      <a:lnTo>
                        <a:pt x="226" y="0"/>
                      </a:lnTo>
                      <a:lnTo>
                        <a:pt x="226" y="18"/>
                      </a:lnTo>
                      <a:lnTo>
                        <a:pt x="218" y="18"/>
                      </a:lnTo>
                      <a:lnTo>
                        <a:pt x="218" y="18"/>
                      </a:lnTo>
                      <a:lnTo>
                        <a:pt x="198" y="18"/>
                      </a:lnTo>
                      <a:lnTo>
                        <a:pt x="178" y="22"/>
                      </a:lnTo>
                      <a:lnTo>
                        <a:pt x="158" y="26"/>
                      </a:lnTo>
                      <a:lnTo>
                        <a:pt x="140" y="34"/>
                      </a:lnTo>
                      <a:lnTo>
                        <a:pt x="122" y="42"/>
                      </a:lnTo>
                      <a:lnTo>
                        <a:pt x="106" y="52"/>
                      </a:lnTo>
                      <a:lnTo>
                        <a:pt x="90" y="64"/>
                      </a:lnTo>
                      <a:lnTo>
                        <a:pt x="76" y="76"/>
                      </a:lnTo>
                      <a:lnTo>
                        <a:pt x="62" y="90"/>
                      </a:lnTo>
                      <a:lnTo>
                        <a:pt x="52" y="106"/>
                      </a:lnTo>
                      <a:lnTo>
                        <a:pt x="42" y="122"/>
                      </a:lnTo>
                      <a:lnTo>
                        <a:pt x="32" y="140"/>
                      </a:lnTo>
                      <a:lnTo>
                        <a:pt x="26" y="158"/>
                      </a:lnTo>
                      <a:lnTo>
                        <a:pt x="22" y="178"/>
                      </a:lnTo>
                      <a:lnTo>
                        <a:pt x="18" y="198"/>
                      </a:lnTo>
                      <a:lnTo>
                        <a:pt x="18" y="218"/>
                      </a:lnTo>
                      <a:lnTo>
                        <a:pt x="18" y="2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31" name="Line 68">
                  <a:extLst>
                    <a:ext uri="{FF2B5EF4-FFF2-40B4-BE49-F238E27FC236}">
                      <a16:creationId xmlns:a16="http://schemas.microsoft.com/office/drawing/2014/main" id="{C2CB17B2-687A-486A-BDC8-66AA412C9CC0}"/>
                    </a:ext>
                  </a:extLst>
                </p:cNvPr>
                <p:cNvSpPr>
                  <a:spLocks noChangeShapeType="1"/>
                </p:cNvSpPr>
                <p:nvPr/>
              </p:nvSpPr>
              <p:spPr bwMode="auto">
                <a:xfrm>
                  <a:off x="1730375" y="524986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32" name="Line 69">
                  <a:extLst>
                    <a:ext uri="{FF2B5EF4-FFF2-40B4-BE49-F238E27FC236}">
                      <a16:creationId xmlns:a16="http://schemas.microsoft.com/office/drawing/2014/main" id="{4F86803C-A35C-429A-BF08-FC441F1FEDED}"/>
                    </a:ext>
                  </a:extLst>
                </p:cNvPr>
                <p:cNvSpPr>
                  <a:spLocks noChangeShapeType="1"/>
                </p:cNvSpPr>
                <p:nvPr/>
              </p:nvSpPr>
              <p:spPr bwMode="auto">
                <a:xfrm>
                  <a:off x="1730375" y="5249863"/>
                  <a:ext cx="0" cy="0"/>
                </a:xfrm>
                <a:prstGeom prst="line">
                  <a:avLst/>
                </a:prstGeom>
                <a:grp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33" name="Freeform 70">
                  <a:extLst>
                    <a:ext uri="{FF2B5EF4-FFF2-40B4-BE49-F238E27FC236}">
                      <a16:creationId xmlns:a16="http://schemas.microsoft.com/office/drawing/2014/main" id="{3F117189-601B-4034-B608-4DFFDF30BDA6}"/>
                    </a:ext>
                  </a:extLst>
                </p:cNvPr>
                <p:cNvSpPr>
                  <a:spLocks/>
                </p:cNvSpPr>
                <p:nvPr/>
              </p:nvSpPr>
              <p:spPr bwMode="auto">
                <a:xfrm>
                  <a:off x="1181100" y="5033963"/>
                  <a:ext cx="419100" cy="231775"/>
                </a:xfrm>
                <a:custGeom>
                  <a:avLst/>
                  <a:gdLst>
                    <a:gd name="T0" fmla="*/ 18 w 264"/>
                    <a:gd name="T1" fmla="*/ 146 h 146"/>
                    <a:gd name="T2" fmla="*/ 0 w 264"/>
                    <a:gd name="T3" fmla="*/ 146 h 146"/>
                    <a:gd name="T4" fmla="*/ 0 w 264"/>
                    <a:gd name="T5" fmla="*/ 136 h 146"/>
                    <a:gd name="T6" fmla="*/ 0 w 264"/>
                    <a:gd name="T7" fmla="*/ 136 h 146"/>
                    <a:gd name="T8" fmla="*/ 0 w 264"/>
                    <a:gd name="T9" fmla="*/ 122 h 146"/>
                    <a:gd name="T10" fmla="*/ 2 w 264"/>
                    <a:gd name="T11" fmla="*/ 110 h 146"/>
                    <a:gd name="T12" fmla="*/ 6 w 264"/>
                    <a:gd name="T13" fmla="*/ 96 h 146"/>
                    <a:gd name="T14" fmla="*/ 10 w 264"/>
                    <a:gd name="T15" fmla="*/ 84 h 146"/>
                    <a:gd name="T16" fmla="*/ 16 w 264"/>
                    <a:gd name="T17" fmla="*/ 72 h 146"/>
                    <a:gd name="T18" fmla="*/ 22 w 264"/>
                    <a:gd name="T19" fmla="*/ 60 h 146"/>
                    <a:gd name="T20" fmla="*/ 30 w 264"/>
                    <a:gd name="T21" fmla="*/ 50 h 146"/>
                    <a:gd name="T22" fmla="*/ 40 w 264"/>
                    <a:gd name="T23" fmla="*/ 40 h 146"/>
                    <a:gd name="T24" fmla="*/ 50 w 264"/>
                    <a:gd name="T25" fmla="*/ 32 h 146"/>
                    <a:gd name="T26" fmla="*/ 60 w 264"/>
                    <a:gd name="T27" fmla="*/ 24 h 146"/>
                    <a:gd name="T28" fmla="*/ 70 w 264"/>
                    <a:gd name="T29" fmla="*/ 16 h 146"/>
                    <a:gd name="T30" fmla="*/ 82 w 264"/>
                    <a:gd name="T31" fmla="*/ 12 h 146"/>
                    <a:gd name="T32" fmla="*/ 96 w 264"/>
                    <a:gd name="T33" fmla="*/ 6 h 146"/>
                    <a:gd name="T34" fmla="*/ 108 w 264"/>
                    <a:gd name="T35" fmla="*/ 4 h 146"/>
                    <a:gd name="T36" fmla="*/ 122 w 264"/>
                    <a:gd name="T37" fmla="*/ 2 h 146"/>
                    <a:gd name="T38" fmla="*/ 136 w 264"/>
                    <a:gd name="T39" fmla="*/ 0 h 146"/>
                    <a:gd name="T40" fmla="*/ 136 w 264"/>
                    <a:gd name="T41" fmla="*/ 0 h 146"/>
                    <a:gd name="T42" fmla="*/ 156 w 264"/>
                    <a:gd name="T43" fmla="*/ 2 h 146"/>
                    <a:gd name="T44" fmla="*/ 176 w 264"/>
                    <a:gd name="T45" fmla="*/ 6 h 146"/>
                    <a:gd name="T46" fmla="*/ 194 w 264"/>
                    <a:gd name="T47" fmla="*/ 14 h 146"/>
                    <a:gd name="T48" fmla="*/ 210 w 264"/>
                    <a:gd name="T49" fmla="*/ 22 h 146"/>
                    <a:gd name="T50" fmla="*/ 226 w 264"/>
                    <a:gd name="T51" fmla="*/ 34 h 146"/>
                    <a:gd name="T52" fmla="*/ 240 w 264"/>
                    <a:gd name="T53" fmla="*/ 50 h 146"/>
                    <a:gd name="T54" fmla="*/ 252 w 264"/>
                    <a:gd name="T55" fmla="*/ 66 h 146"/>
                    <a:gd name="T56" fmla="*/ 262 w 264"/>
                    <a:gd name="T57" fmla="*/ 84 h 146"/>
                    <a:gd name="T58" fmla="*/ 264 w 264"/>
                    <a:gd name="T59" fmla="*/ 92 h 146"/>
                    <a:gd name="T60" fmla="*/ 248 w 264"/>
                    <a:gd name="T61" fmla="*/ 98 h 146"/>
                    <a:gd name="T62" fmla="*/ 244 w 264"/>
                    <a:gd name="T63" fmla="*/ 90 h 146"/>
                    <a:gd name="T64" fmla="*/ 244 w 264"/>
                    <a:gd name="T65" fmla="*/ 90 h 146"/>
                    <a:gd name="T66" fmla="*/ 236 w 264"/>
                    <a:gd name="T67" fmla="*/ 74 h 146"/>
                    <a:gd name="T68" fmla="*/ 226 w 264"/>
                    <a:gd name="T69" fmla="*/ 60 h 146"/>
                    <a:gd name="T70" fmla="*/ 214 w 264"/>
                    <a:gd name="T71" fmla="*/ 48 h 146"/>
                    <a:gd name="T72" fmla="*/ 200 w 264"/>
                    <a:gd name="T73" fmla="*/ 38 h 146"/>
                    <a:gd name="T74" fmla="*/ 186 w 264"/>
                    <a:gd name="T75" fmla="*/ 30 h 146"/>
                    <a:gd name="T76" fmla="*/ 170 w 264"/>
                    <a:gd name="T77" fmla="*/ 24 h 146"/>
                    <a:gd name="T78" fmla="*/ 154 w 264"/>
                    <a:gd name="T79" fmla="*/ 20 h 146"/>
                    <a:gd name="T80" fmla="*/ 136 w 264"/>
                    <a:gd name="T81" fmla="*/ 18 h 146"/>
                    <a:gd name="T82" fmla="*/ 136 w 264"/>
                    <a:gd name="T83" fmla="*/ 18 h 146"/>
                    <a:gd name="T84" fmla="*/ 124 w 264"/>
                    <a:gd name="T85" fmla="*/ 18 h 146"/>
                    <a:gd name="T86" fmla="*/ 112 w 264"/>
                    <a:gd name="T87" fmla="*/ 20 h 146"/>
                    <a:gd name="T88" fmla="*/ 90 w 264"/>
                    <a:gd name="T89" fmla="*/ 28 h 146"/>
                    <a:gd name="T90" fmla="*/ 70 w 264"/>
                    <a:gd name="T91" fmla="*/ 38 h 146"/>
                    <a:gd name="T92" fmla="*/ 52 w 264"/>
                    <a:gd name="T93" fmla="*/ 52 h 146"/>
                    <a:gd name="T94" fmla="*/ 38 w 264"/>
                    <a:gd name="T95" fmla="*/ 70 h 146"/>
                    <a:gd name="T96" fmla="*/ 26 w 264"/>
                    <a:gd name="T97" fmla="*/ 90 h 146"/>
                    <a:gd name="T98" fmla="*/ 20 w 264"/>
                    <a:gd name="T99" fmla="*/ 112 h 146"/>
                    <a:gd name="T100" fmla="*/ 18 w 264"/>
                    <a:gd name="T101" fmla="*/ 124 h 146"/>
                    <a:gd name="T102" fmla="*/ 18 w 264"/>
                    <a:gd name="T103" fmla="*/ 136 h 146"/>
                    <a:gd name="T104" fmla="*/ 18 w 264"/>
                    <a:gd name="T105"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4" h="146">
                      <a:moveTo>
                        <a:pt x="18" y="146"/>
                      </a:moveTo>
                      <a:lnTo>
                        <a:pt x="0" y="146"/>
                      </a:lnTo>
                      <a:lnTo>
                        <a:pt x="0" y="136"/>
                      </a:lnTo>
                      <a:lnTo>
                        <a:pt x="0" y="136"/>
                      </a:lnTo>
                      <a:lnTo>
                        <a:pt x="0" y="122"/>
                      </a:lnTo>
                      <a:lnTo>
                        <a:pt x="2" y="110"/>
                      </a:lnTo>
                      <a:lnTo>
                        <a:pt x="6" y="96"/>
                      </a:lnTo>
                      <a:lnTo>
                        <a:pt x="10" y="84"/>
                      </a:lnTo>
                      <a:lnTo>
                        <a:pt x="16" y="72"/>
                      </a:lnTo>
                      <a:lnTo>
                        <a:pt x="22" y="60"/>
                      </a:lnTo>
                      <a:lnTo>
                        <a:pt x="30" y="50"/>
                      </a:lnTo>
                      <a:lnTo>
                        <a:pt x="40" y="40"/>
                      </a:lnTo>
                      <a:lnTo>
                        <a:pt x="50" y="32"/>
                      </a:lnTo>
                      <a:lnTo>
                        <a:pt x="60" y="24"/>
                      </a:lnTo>
                      <a:lnTo>
                        <a:pt x="70" y="16"/>
                      </a:lnTo>
                      <a:lnTo>
                        <a:pt x="82" y="12"/>
                      </a:lnTo>
                      <a:lnTo>
                        <a:pt x="96" y="6"/>
                      </a:lnTo>
                      <a:lnTo>
                        <a:pt x="108" y="4"/>
                      </a:lnTo>
                      <a:lnTo>
                        <a:pt x="122" y="2"/>
                      </a:lnTo>
                      <a:lnTo>
                        <a:pt x="136" y="0"/>
                      </a:lnTo>
                      <a:lnTo>
                        <a:pt x="136" y="0"/>
                      </a:lnTo>
                      <a:lnTo>
                        <a:pt x="156" y="2"/>
                      </a:lnTo>
                      <a:lnTo>
                        <a:pt x="176" y="6"/>
                      </a:lnTo>
                      <a:lnTo>
                        <a:pt x="194" y="14"/>
                      </a:lnTo>
                      <a:lnTo>
                        <a:pt x="210" y="22"/>
                      </a:lnTo>
                      <a:lnTo>
                        <a:pt x="226" y="34"/>
                      </a:lnTo>
                      <a:lnTo>
                        <a:pt x="240" y="50"/>
                      </a:lnTo>
                      <a:lnTo>
                        <a:pt x="252" y="66"/>
                      </a:lnTo>
                      <a:lnTo>
                        <a:pt x="262" y="84"/>
                      </a:lnTo>
                      <a:lnTo>
                        <a:pt x="264" y="92"/>
                      </a:lnTo>
                      <a:lnTo>
                        <a:pt x="248" y="98"/>
                      </a:lnTo>
                      <a:lnTo>
                        <a:pt x="244" y="90"/>
                      </a:lnTo>
                      <a:lnTo>
                        <a:pt x="244" y="90"/>
                      </a:lnTo>
                      <a:lnTo>
                        <a:pt x="236" y="74"/>
                      </a:lnTo>
                      <a:lnTo>
                        <a:pt x="226" y="60"/>
                      </a:lnTo>
                      <a:lnTo>
                        <a:pt x="214" y="48"/>
                      </a:lnTo>
                      <a:lnTo>
                        <a:pt x="200" y="38"/>
                      </a:lnTo>
                      <a:lnTo>
                        <a:pt x="186" y="30"/>
                      </a:lnTo>
                      <a:lnTo>
                        <a:pt x="170" y="24"/>
                      </a:lnTo>
                      <a:lnTo>
                        <a:pt x="154" y="20"/>
                      </a:lnTo>
                      <a:lnTo>
                        <a:pt x="136" y="18"/>
                      </a:lnTo>
                      <a:lnTo>
                        <a:pt x="136" y="18"/>
                      </a:lnTo>
                      <a:lnTo>
                        <a:pt x="124" y="18"/>
                      </a:lnTo>
                      <a:lnTo>
                        <a:pt x="112" y="20"/>
                      </a:lnTo>
                      <a:lnTo>
                        <a:pt x="90" y="28"/>
                      </a:lnTo>
                      <a:lnTo>
                        <a:pt x="70" y="38"/>
                      </a:lnTo>
                      <a:lnTo>
                        <a:pt x="52" y="52"/>
                      </a:lnTo>
                      <a:lnTo>
                        <a:pt x="38" y="70"/>
                      </a:lnTo>
                      <a:lnTo>
                        <a:pt x="26" y="90"/>
                      </a:lnTo>
                      <a:lnTo>
                        <a:pt x="20" y="112"/>
                      </a:lnTo>
                      <a:lnTo>
                        <a:pt x="18" y="124"/>
                      </a:lnTo>
                      <a:lnTo>
                        <a:pt x="18" y="136"/>
                      </a:lnTo>
                      <a:lnTo>
                        <a:pt x="18"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34" name="Freeform 71">
                  <a:extLst>
                    <a:ext uri="{FF2B5EF4-FFF2-40B4-BE49-F238E27FC236}">
                      <a16:creationId xmlns:a16="http://schemas.microsoft.com/office/drawing/2014/main" id="{796DCAB6-504A-416B-B377-B9F8EE0E75E9}"/>
                    </a:ext>
                  </a:extLst>
                </p:cNvPr>
                <p:cNvSpPr>
                  <a:spLocks noEditPoints="1"/>
                </p:cNvSpPr>
                <p:nvPr/>
              </p:nvSpPr>
              <p:spPr bwMode="auto">
                <a:xfrm>
                  <a:off x="1530350" y="4932363"/>
                  <a:ext cx="215900" cy="298450"/>
                </a:xfrm>
                <a:custGeom>
                  <a:avLst/>
                  <a:gdLst>
                    <a:gd name="T0" fmla="*/ 120 w 136"/>
                    <a:gd name="T1" fmla="*/ 172 h 188"/>
                    <a:gd name="T2" fmla="*/ 126 w 136"/>
                    <a:gd name="T3" fmla="*/ 170 h 188"/>
                    <a:gd name="T4" fmla="*/ 136 w 136"/>
                    <a:gd name="T5" fmla="*/ 178 h 188"/>
                    <a:gd name="T6" fmla="*/ 136 w 136"/>
                    <a:gd name="T7" fmla="*/ 178 h 188"/>
                    <a:gd name="T8" fmla="*/ 128 w 136"/>
                    <a:gd name="T9" fmla="*/ 188 h 188"/>
                    <a:gd name="T10" fmla="*/ 126 w 136"/>
                    <a:gd name="T11" fmla="*/ 188 h 188"/>
                    <a:gd name="T12" fmla="*/ 118 w 136"/>
                    <a:gd name="T13" fmla="*/ 182 h 188"/>
                    <a:gd name="T14" fmla="*/ 112 w 136"/>
                    <a:gd name="T15" fmla="*/ 146 h 188"/>
                    <a:gd name="T16" fmla="*/ 114 w 136"/>
                    <a:gd name="T17" fmla="*/ 136 h 188"/>
                    <a:gd name="T18" fmla="*/ 122 w 136"/>
                    <a:gd name="T19" fmla="*/ 134 h 188"/>
                    <a:gd name="T20" fmla="*/ 128 w 136"/>
                    <a:gd name="T21" fmla="*/ 140 h 188"/>
                    <a:gd name="T22" fmla="*/ 128 w 136"/>
                    <a:gd name="T23" fmla="*/ 144 h 188"/>
                    <a:gd name="T24" fmla="*/ 122 w 136"/>
                    <a:gd name="T25" fmla="*/ 152 h 188"/>
                    <a:gd name="T26" fmla="*/ 120 w 136"/>
                    <a:gd name="T27" fmla="*/ 152 h 188"/>
                    <a:gd name="T28" fmla="*/ 100 w 136"/>
                    <a:gd name="T29" fmla="*/ 112 h 188"/>
                    <a:gd name="T30" fmla="*/ 100 w 136"/>
                    <a:gd name="T31" fmla="*/ 104 h 188"/>
                    <a:gd name="T32" fmla="*/ 108 w 136"/>
                    <a:gd name="T33" fmla="*/ 100 h 188"/>
                    <a:gd name="T34" fmla="*/ 116 w 136"/>
                    <a:gd name="T35" fmla="*/ 106 h 188"/>
                    <a:gd name="T36" fmla="*/ 116 w 136"/>
                    <a:gd name="T37" fmla="*/ 108 h 188"/>
                    <a:gd name="T38" fmla="*/ 112 w 136"/>
                    <a:gd name="T39" fmla="*/ 118 h 188"/>
                    <a:gd name="T40" fmla="*/ 108 w 136"/>
                    <a:gd name="T41" fmla="*/ 118 h 188"/>
                    <a:gd name="T42" fmla="*/ 82 w 136"/>
                    <a:gd name="T43" fmla="*/ 84 h 188"/>
                    <a:gd name="T44" fmla="*/ 82 w 136"/>
                    <a:gd name="T45" fmla="*/ 74 h 188"/>
                    <a:gd name="T46" fmla="*/ 88 w 136"/>
                    <a:gd name="T47" fmla="*/ 70 h 188"/>
                    <a:gd name="T48" fmla="*/ 98 w 136"/>
                    <a:gd name="T49" fmla="*/ 72 h 188"/>
                    <a:gd name="T50" fmla="*/ 98 w 136"/>
                    <a:gd name="T51" fmla="*/ 74 h 188"/>
                    <a:gd name="T52" fmla="*/ 96 w 136"/>
                    <a:gd name="T53" fmla="*/ 86 h 188"/>
                    <a:gd name="T54" fmla="*/ 90 w 136"/>
                    <a:gd name="T55" fmla="*/ 88 h 188"/>
                    <a:gd name="T56" fmla="*/ 82 w 136"/>
                    <a:gd name="T57" fmla="*/ 84 h 188"/>
                    <a:gd name="T58" fmla="*/ 58 w 136"/>
                    <a:gd name="T59" fmla="*/ 50 h 188"/>
                    <a:gd name="T60" fmla="*/ 60 w 136"/>
                    <a:gd name="T61" fmla="*/ 44 h 188"/>
                    <a:gd name="T62" fmla="*/ 74 w 136"/>
                    <a:gd name="T63" fmla="*/ 44 h 188"/>
                    <a:gd name="T64" fmla="*/ 76 w 136"/>
                    <a:gd name="T65" fmla="*/ 50 h 188"/>
                    <a:gd name="T66" fmla="*/ 74 w 136"/>
                    <a:gd name="T67" fmla="*/ 56 h 188"/>
                    <a:gd name="T68" fmla="*/ 66 w 136"/>
                    <a:gd name="T69" fmla="*/ 60 h 188"/>
                    <a:gd name="T70" fmla="*/ 34 w 136"/>
                    <a:gd name="T71" fmla="*/ 34 h 188"/>
                    <a:gd name="T72" fmla="*/ 30 w 136"/>
                    <a:gd name="T73" fmla="*/ 24 h 188"/>
                    <a:gd name="T74" fmla="*/ 36 w 136"/>
                    <a:gd name="T75" fmla="*/ 20 h 188"/>
                    <a:gd name="T76" fmla="*/ 44 w 136"/>
                    <a:gd name="T77" fmla="*/ 20 h 188"/>
                    <a:gd name="T78" fmla="*/ 48 w 136"/>
                    <a:gd name="T79" fmla="*/ 22 h 188"/>
                    <a:gd name="T80" fmla="*/ 48 w 136"/>
                    <a:gd name="T81" fmla="*/ 32 h 188"/>
                    <a:gd name="T82" fmla="*/ 40 w 136"/>
                    <a:gd name="T83" fmla="*/ 36 h 188"/>
                    <a:gd name="T84" fmla="*/ 6 w 136"/>
                    <a:gd name="T85" fmla="*/ 16 h 188"/>
                    <a:gd name="T86" fmla="*/ 0 w 136"/>
                    <a:gd name="T87" fmla="*/ 8 h 188"/>
                    <a:gd name="T88" fmla="*/ 4 w 136"/>
                    <a:gd name="T89" fmla="*/ 2 h 188"/>
                    <a:gd name="T90" fmla="*/ 12 w 136"/>
                    <a:gd name="T91" fmla="*/ 0 h 188"/>
                    <a:gd name="T92" fmla="*/ 18 w 136"/>
                    <a:gd name="T93" fmla="*/ 8 h 188"/>
                    <a:gd name="T94" fmla="*/ 14 w 136"/>
                    <a:gd name="T95" fmla="*/ 16 h 188"/>
                    <a:gd name="T96" fmla="*/ 6 w 136"/>
                    <a:gd name="T97"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6" h="188">
                      <a:moveTo>
                        <a:pt x="118" y="180"/>
                      </a:moveTo>
                      <a:lnTo>
                        <a:pt x="118" y="180"/>
                      </a:lnTo>
                      <a:lnTo>
                        <a:pt x="118" y="176"/>
                      </a:lnTo>
                      <a:lnTo>
                        <a:pt x="120" y="172"/>
                      </a:lnTo>
                      <a:lnTo>
                        <a:pt x="122" y="170"/>
                      </a:lnTo>
                      <a:lnTo>
                        <a:pt x="126" y="170"/>
                      </a:lnTo>
                      <a:lnTo>
                        <a:pt x="126" y="170"/>
                      </a:lnTo>
                      <a:lnTo>
                        <a:pt x="126" y="170"/>
                      </a:lnTo>
                      <a:lnTo>
                        <a:pt x="130" y="170"/>
                      </a:lnTo>
                      <a:lnTo>
                        <a:pt x="132" y="172"/>
                      </a:lnTo>
                      <a:lnTo>
                        <a:pt x="134" y="174"/>
                      </a:lnTo>
                      <a:lnTo>
                        <a:pt x="136" y="178"/>
                      </a:lnTo>
                      <a:lnTo>
                        <a:pt x="136" y="178"/>
                      </a:lnTo>
                      <a:lnTo>
                        <a:pt x="136" y="178"/>
                      </a:lnTo>
                      <a:lnTo>
                        <a:pt x="136" y="178"/>
                      </a:lnTo>
                      <a:lnTo>
                        <a:pt x="136" y="178"/>
                      </a:lnTo>
                      <a:lnTo>
                        <a:pt x="136" y="182"/>
                      </a:lnTo>
                      <a:lnTo>
                        <a:pt x="134" y="184"/>
                      </a:lnTo>
                      <a:lnTo>
                        <a:pt x="130" y="186"/>
                      </a:lnTo>
                      <a:lnTo>
                        <a:pt x="128" y="188"/>
                      </a:lnTo>
                      <a:lnTo>
                        <a:pt x="128" y="188"/>
                      </a:lnTo>
                      <a:lnTo>
                        <a:pt x="128" y="188"/>
                      </a:lnTo>
                      <a:lnTo>
                        <a:pt x="126" y="188"/>
                      </a:lnTo>
                      <a:lnTo>
                        <a:pt x="126" y="188"/>
                      </a:lnTo>
                      <a:lnTo>
                        <a:pt x="126" y="188"/>
                      </a:lnTo>
                      <a:lnTo>
                        <a:pt x="124" y="186"/>
                      </a:lnTo>
                      <a:lnTo>
                        <a:pt x="120" y="186"/>
                      </a:lnTo>
                      <a:lnTo>
                        <a:pt x="118" y="182"/>
                      </a:lnTo>
                      <a:lnTo>
                        <a:pt x="118" y="180"/>
                      </a:lnTo>
                      <a:lnTo>
                        <a:pt x="118" y="180"/>
                      </a:lnTo>
                      <a:close/>
                      <a:moveTo>
                        <a:pt x="112" y="146"/>
                      </a:moveTo>
                      <a:lnTo>
                        <a:pt x="112" y="146"/>
                      </a:lnTo>
                      <a:lnTo>
                        <a:pt x="112" y="146"/>
                      </a:lnTo>
                      <a:lnTo>
                        <a:pt x="112" y="142"/>
                      </a:lnTo>
                      <a:lnTo>
                        <a:pt x="112" y="138"/>
                      </a:lnTo>
                      <a:lnTo>
                        <a:pt x="114" y="136"/>
                      </a:lnTo>
                      <a:lnTo>
                        <a:pt x="118" y="134"/>
                      </a:lnTo>
                      <a:lnTo>
                        <a:pt x="118" y="134"/>
                      </a:lnTo>
                      <a:lnTo>
                        <a:pt x="118" y="134"/>
                      </a:lnTo>
                      <a:lnTo>
                        <a:pt x="122" y="134"/>
                      </a:lnTo>
                      <a:lnTo>
                        <a:pt x="124" y="136"/>
                      </a:lnTo>
                      <a:lnTo>
                        <a:pt x="128" y="138"/>
                      </a:lnTo>
                      <a:lnTo>
                        <a:pt x="128" y="140"/>
                      </a:lnTo>
                      <a:lnTo>
                        <a:pt x="128" y="140"/>
                      </a:lnTo>
                      <a:lnTo>
                        <a:pt x="128" y="140"/>
                      </a:lnTo>
                      <a:lnTo>
                        <a:pt x="128" y="140"/>
                      </a:lnTo>
                      <a:lnTo>
                        <a:pt x="128" y="140"/>
                      </a:lnTo>
                      <a:lnTo>
                        <a:pt x="128" y="144"/>
                      </a:lnTo>
                      <a:lnTo>
                        <a:pt x="128" y="148"/>
                      </a:lnTo>
                      <a:lnTo>
                        <a:pt x="126" y="150"/>
                      </a:lnTo>
                      <a:lnTo>
                        <a:pt x="122" y="152"/>
                      </a:lnTo>
                      <a:lnTo>
                        <a:pt x="122" y="152"/>
                      </a:lnTo>
                      <a:lnTo>
                        <a:pt x="122" y="152"/>
                      </a:lnTo>
                      <a:lnTo>
                        <a:pt x="120" y="152"/>
                      </a:lnTo>
                      <a:lnTo>
                        <a:pt x="120" y="152"/>
                      </a:lnTo>
                      <a:lnTo>
                        <a:pt x="120" y="152"/>
                      </a:lnTo>
                      <a:lnTo>
                        <a:pt x="114" y="150"/>
                      </a:lnTo>
                      <a:lnTo>
                        <a:pt x="112" y="146"/>
                      </a:lnTo>
                      <a:lnTo>
                        <a:pt x="112" y="146"/>
                      </a:lnTo>
                      <a:close/>
                      <a:moveTo>
                        <a:pt x="100" y="112"/>
                      </a:moveTo>
                      <a:lnTo>
                        <a:pt x="100" y="112"/>
                      </a:lnTo>
                      <a:lnTo>
                        <a:pt x="98" y="110"/>
                      </a:lnTo>
                      <a:lnTo>
                        <a:pt x="100" y="106"/>
                      </a:lnTo>
                      <a:lnTo>
                        <a:pt x="100" y="104"/>
                      </a:lnTo>
                      <a:lnTo>
                        <a:pt x="104" y="102"/>
                      </a:lnTo>
                      <a:lnTo>
                        <a:pt x="104" y="102"/>
                      </a:lnTo>
                      <a:lnTo>
                        <a:pt x="104" y="102"/>
                      </a:lnTo>
                      <a:lnTo>
                        <a:pt x="108" y="100"/>
                      </a:lnTo>
                      <a:lnTo>
                        <a:pt x="110" y="100"/>
                      </a:lnTo>
                      <a:lnTo>
                        <a:pt x="114" y="102"/>
                      </a:lnTo>
                      <a:lnTo>
                        <a:pt x="116" y="106"/>
                      </a:lnTo>
                      <a:lnTo>
                        <a:pt x="116" y="106"/>
                      </a:lnTo>
                      <a:lnTo>
                        <a:pt x="116" y="106"/>
                      </a:lnTo>
                      <a:lnTo>
                        <a:pt x="116" y="106"/>
                      </a:lnTo>
                      <a:lnTo>
                        <a:pt x="116" y="106"/>
                      </a:lnTo>
                      <a:lnTo>
                        <a:pt x="116" y="108"/>
                      </a:lnTo>
                      <a:lnTo>
                        <a:pt x="116" y="112"/>
                      </a:lnTo>
                      <a:lnTo>
                        <a:pt x="114" y="116"/>
                      </a:lnTo>
                      <a:lnTo>
                        <a:pt x="112" y="118"/>
                      </a:lnTo>
                      <a:lnTo>
                        <a:pt x="112" y="118"/>
                      </a:lnTo>
                      <a:lnTo>
                        <a:pt x="112" y="118"/>
                      </a:lnTo>
                      <a:lnTo>
                        <a:pt x="108" y="118"/>
                      </a:lnTo>
                      <a:lnTo>
                        <a:pt x="108" y="118"/>
                      </a:lnTo>
                      <a:lnTo>
                        <a:pt x="108" y="118"/>
                      </a:lnTo>
                      <a:lnTo>
                        <a:pt x="102" y="116"/>
                      </a:lnTo>
                      <a:lnTo>
                        <a:pt x="100" y="112"/>
                      </a:lnTo>
                      <a:lnTo>
                        <a:pt x="100" y="112"/>
                      </a:lnTo>
                      <a:close/>
                      <a:moveTo>
                        <a:pt x="82" y="84"/>
                      </a:moveTo>
                      <a:lnTo>
                        <a:pt x="82" y="84"/>
                      </a:lnTo>
                      <a:lnTo>
                        <a:pt x="80" y="80"/>
                      </a:lnTo>
                      <a:lnTo>
                        <a:pt x="80" y="76"/>
                      </a:lnTo>
                      <a:lnTo>
                        <a:pt x="82" y="74"/>
                      </a:lnTo>
                      <a:lnTo>
                        <a:pt x="84" y="70"/>
                      </a:lnTo>
                      <a:lnTo>
                        <a:pt x="84" y="70"/>
                      </a:lnTo>
                      <a:lnTo>
                        <a:pt x="84" y="70"/>
                      </a:lnTo>
                      <a:lnTo>
                        <a:pt x="88" y="70"/>
                      </a:lnTo>
                      <a:lnTo>
                        <a:pt x="92" y="70"/>
                      </a:lnTo>
                      <a:lnTo>
                        <a:pt x="94" y="70"/>
                      </a:lnTo>
                      <a:lnTo>
                        <a:pt x="98" y="72"/>
                      </a:lnTo>
                      <a:lnTo>
                        <a:pt x="98" y="72"/>
                      </a:lnTo>
                      <a:lnTo>
                        <a:pt x="98" y="72"/>
                      </a:lnTo>
                      <a:lnTo>
                        <a:pt x="98" y="74"/>
                      </a:lnTo>
                      <a:lnTo>
                        <a:pt x="98" y="74"/>
                      </a:lnTo>
                      <a:lnTo>
                        <a:pt x="98" y="74"/>
                      </a:lnTo>
                      <a:lnTo>
                        <a:pt x="98" y="76"/>
                      </a:lnTo>
                      <a:lnTo>
                        <a:pt x="98" y="80"/>
                      </a:lnTo>
                      <a:lnTo>
                        <a:pt x="98" y="82"/>
                      </a:lnTo>
                      <a:lnTo>
                        <a:pt x="96" y="86"/>
                      </a:lnTo>
                      <a:lnTo>
                        <a:pt x="96" y="86"/>
                      </a:lnTo>
                      <a:lnTo>
                        <a:pt x="96" y="86"/>
                      </a:lnTo>
                      <a:lnTo>
                        <a:pt x="90" y="88"/>
                      </a:lnTo>
                      <a:lnTo>
                        <a:pt x="90" y="88"/>
                      </a:lnTo>
                      <a:lnTo>
                        <a:pt x="90" y="88"/>
                      </a:lnTo>
                      <a:lnTo>
                        <a:pt x="86" y="86"/>
                      </a:lnTo>
                      <a:lnTo>
                        <a:pt x="82" y="84"/>
                      </a:lnTo>
                      <a:lnTo>
                        <a:pt x="82" y="84"/>
                      </a:lnTo>
                      <a:close/>
                      <a:moveTo>
                        <a:pt x="60" y="56"/>
                      </a:moveTo>
                      <a:lnTo>
                        <a:pt x="60" y="56"/>
                      </a:lnTo>
                      <a:lnTo>
                        <a:pt x="58" y="54"/>
                      </a:lnTo>
                      <a:lnTo>
                        <a:pt x="58" y="50"/>
                      </a:lnTo>
                      <a:lnTo>
                        <a:pt x="58" y="46"/>
                      </a:lnTo>
                      <a:lnTo>
                        <a:pt x="60" y="44"/>
                      </a:lnTo>
                      <a:lnTo>
                        <a:pt x="60" y="44"/>
                      </a:lnTo>
                      <a:lnTo>
                        <a:pt x="60" y="44"/>
                      </a:lnTo>
                      <a:lnTo>
                        <a:pt x="64" y="42"/>
                      </a:lnTo>
                      <a:lnTo>
                        <a:pt x="68" y="42"/>
                      </a:lnTo>
                      <a:lnTo>
                        <a:pt x="70" y="42"/>
                      </a:lnTo>
                      <a:lnTo>
                        <a:pt x="74" y="44"/>
                      </a:lnTo>
                      <a:lnTo>
                        <a:pt x="74" y="44"/>
                      </a:lnTo>
                      <a:lnTo>
                        <a:pt x="74" y="44"/>
                      </a:lnTo>
                      <a:lnTo>
                        <a:pt x="76" y="48"/>
                      </a:lnTo>
                      <a:lnTo>
                        <a:pt x="76" y="50"/>
                      </a:lnTo>
                      <a:lnTo>
                        <a:pt x="76" y="54"/>
                      </a:lnTo>
                      <a:lnTo>
                        <a:pt x="74" y="56"/>
                      </a:lnTo>
                      <a:lnTo>
                        <a:pt x="74" y="56"/>
                      </a:lnTo>
                      <a:lnTo>
                        <a:pt x="74" y="56"/>
                      </a:lnTo>
                      <a:lnTo>
                        <a:pt x="70" y="58"/>
                      </a:lnTo>
                      <a:lnTo>
                        <a:pt x="66" y="60"/>
                      </a:lnTo>
                      <a:lnTo>
                        <a:pt x="66" y="60"/>
                      </a:lnTo>
                      <a:lnTo>
                        <a:pt x="66" y="60"/>
                      </a:lnTo>
                      <a:lnTo>
                        <a:pt x="64" y="58"/>
                      </a:lnTo>
                      <a:lnTo>
                        <a:pt x="60" y="56"/>
                      </a:lnTo>
                      <a:lnTo>
                        <a:pt x="60" y="56"/>
                      </a:lnTo>
                      <a:close/>
                      <a:moveTo>
                        <a:pt x="34" y="34"/>
                      </a:moveTo>
                      <a:lnTo>
                        <a:pt x="34" y="34"/>
                      </a:lnTo>
                      <a:lnTo>
                        <a:pt x="32" y="32"/>
                      </a:lnTo>
                      <a:lnTo>
                        <a:pt x="30" y="28"/>
                      </a:lnTo>
                      <a:lnTo>
                        <a:pt x="30" y="24"/>
                      </a:lnTo>
                      <a:lnTo>
                        <a:pt x="32" y="22"/>
                      </a:lnTo>
                      <a:lnTo>
                        <a:pt x="32" y="22"/>
                      </a:lnTo>
                      <a:lnTo>
                        <a:pt x="32" y="22"/>
                      </a:lnTo>
                      <a:lnTo>
                        <a:pt x="36" y="20"/>
                      </a:lnTo>
                      <a:lnTo>
                        <a:pt x="38" y="18"/>
                      </a:lnTo>
                      <a:lnTo>
                        <a:pt x="42" y="18"/>
                      </a:lnTo>
                      <a:lnTo>
                        <a:pt x="44" y="20"/>
                      </a:lnTo>
                      <a:lnTo>
                        <a:pt x="44" y="20"/>
                      </a:lnTo>
                      <a:lnTo>
                        <a:pt x="44" y="20"/>
                      </a:lnTo>
                      <a:lnTo>
                        <a:pt x="44" y="20"/>
                      </a:lnTo>
                      <a:lnTo>
                        <a:pt x="44" y="20"/>
                      </a:lnTo>
                      <a:lnTo>
                        <a:pt x="48" y="22"/>
                      </a:lnTo>
                      <a:lnTo>
                        <a:pt x="48" y="26"/>
                      </a:lnTo>
                      <a:lnTo>
                        <a:pt x="48" y="28"/>
                      </a:lnTo>
                      <a:lnTo>
                        <a:pt x="48" y="32"/>
                      </a:lnTo>
                      <a:lnTo>
                        <a:pt x="48" y="32"/>
                      </a:lnTo>
                      <a:lnTo>
                        <a:pt x="48" y="32"/>
                      </a:lnTo>
                      <a:lnTo>
                        <a:pt x="44" y="34"/>
                      </a:lnTo>
                      <a:lnTo>
                        <a:pt x="40" y="36"/>
                      </a:lnTo>
                      <a:lnTo>
                        <a:pt x="40" y="36"/>
                      </a:lnTo>
                      <a:lnTo>
                        <a:pt x="40" y="36"/>
                      </a:lnTo>
                      <a:lnTo>
                        <a:pt x="34" y="34"/>
                      </a:lnTo>
                      <a:lnTo>
                        <a:pt x="34" y="34"/>
                      </a:lnTo>
                      <a:close/>
                      <a:moveTo>
                        <a:pt x="6" y="16"/>
                      </a:moveTo>
                      <a:lnTo>
                        <a:pt x="6" y="16"/>
                      </a:lnTo>
                      <a:lnTo>
                        <a:pt x="2" y="14"/>
                      </a:lnTo>
                      <a:lnTo>
                        <a:pt x="0" y="12"/>
                      </a:lnTo>
                      <a:lnTo>
                        <a:pt x="0" y="8"/>
                      </a:lnTo>
                      <a:lnTo>
                        <a:pt x="0" y="4"/>
                      </a:lnTo>
                      <a:lnTo>
                        <a:pt x="0" y="4"/>
                      </a:lnTo>
                      <a:lnTo>
                        <a:pt x="0" y="4"/>
                      </a:lnTo>
                      <a:lnTo>
                        <a:pt x="4" y="2"/>
                      </a:lnTo>
                      <a:lnTo>
                        <a:pt x="6" y="0"/>
                      </a:lnTo>
                      <a:lnTo>
                        <a:pt x="10" y="0"/>
                      </a:lnTo>
                      <a:lnTo>
                        <a:pt x="12" y="0"/>
                      </a:lnTo>
                      <a:lnTo>
                        <a:pt x="12" y="0"/>
                      </a:lnTo>
                      <a:lnTo>
                        <a:pt x="12" y="0"/>
                      </a:lnTo>
                      <a:lnTo>
                        <a:pt x="16" y="2"/>
                      </a:lnTo>
                      <a:lnTo>
                        <a:pt x="18" y="6"/>
                      </a:lnTo>
                      <a:lnTo>
                        <a:pt x="18" y="8"/>
                      </a:lnTo>
                      <a:lnTo>
                        <a:pt x="18" y="12"/>
                      </a:lnTo>
                      <a:lnTo>
                        <a:pt x="18" y="12"/>
                      </a:lnTo>
                      <a:lnTo>
                        <a:pt x="18" y="12"/>
                      </a:lnTo>
                      <a:lnTo>
                        <a:pt x="14" y="16"/>
                      </a:lnTo>
                      <a:lnTo>
                        <a:pt x="8" y="18"/>
                      </a:lnTo>
                      <a:lnTo>
                        <a:pt x="8" y="18"/>
                      </a:lnTo>
                      <a:lnTo>
                        <a:pt x="8" y="18"/>
                      </a:lnTo>
                      <a:lnTo>
                        <a:pt x="6" y="16"/>
                      </a:lnTo>
                      <a:lnTo>
                        <a:pt x="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35" name="Freeform 72">
                  <a:extLst>
                    <a:ext uri="{FF2B5EF4-FFF2-40B4-BE49-F238E27FC236}">
                      <a16:creationId xmlns:a16="http://schemas.microsoft.com/office/drawing/2014/main" id="{290691C4-D4CE-43E1-9B37-7CDDD307F8FC}"/>
                    </a:ext>
                  </a:extLst>
                </p:cNvPr>
                <p:cNvSpPr>
                  <a:spLocks noEditPoints="1"/>
                </p:cNvSpPr>
                <p:nvPr/>
              </p:nvSpPr>
              <p:spPr bwMode="auto">
                <a:xfrm>
                  <a:off x="1266825" y="5151438"/>
                  <a:ext cx="336550" cy="323850"/>
                </a:xfrm>
                <a:custGeom>
                  <a:avLst/>
                  <a:gdLst>
                    <a:gd name="T0" fmla="*/ 48 w 212"/>
                    <a:gd name="T1" fmla="*/ 204 h 204"/>
                    <a:gd name="T2" fmla="*/ 40 w 212"/>
                    <a:gd name="T3" fmla="*/ 202 h 204"/>
                    <a:gd name="T4" fmla="*/ 36 w 212"/>
                    <a:gd name="T5" fmla="*/ 190 h 204"/>
                    <a:gd name="T6" fmla="*/ 2 w 212"/>
                    <a:gd name="T7" fmla="*/ 88 h 204"/>
                    <a:gd name="T8" fmla="*/ 0 w 212"/>
                    <a:gd name="T9" fmla="*/ 84 h 204"/>
                    <a:gd name="T10" fmla="*/ 0 w 212"/>
                    <a:gd name="T11" fmla="*/ 76 h 204"/>
                    <a:gd name="T12" fmla="*/ 10 w 212"/>
                    <a:gd name="T13" fmla="*/ 70 h 204"/>
                    <a:gd name="T14" fmla="*/ 96 w 212"/>
                    <a:gd name="T15" fmla="*/ 6 h 204"/>
                    <a:gd name="T16" fmla="*/ 100 w 212"/>
                    <a:gd name="T17" fmla="*/ 2 h 204"/>
                    <a:gd name="T18" fmla="*/ 112 w 212"/>
                    <a:gd name="T19" fmla="*/ 2 h 204"/>
                    <a:gd name="T20" fmla="*/ 142 w 212"/>
                    <a:gd name="T21" fmla="*/ 60 h 204"/>
                    <a:gd name="T22" fmla="*/ 202 w 212"/>
                    <a:gd name="T23" fmla="*/ 68 h 204"/>
                    <a:gd name="T24" fmla="*/ 212 w 212"/>
                    <a:gd name="T25" fmla="*/ 78 h 204"/>
                    <a:gd name="T26" fmla="*/ 212 w 212"/>
                    <a:gd name="T27" fmla="*/ 84 h 204"/>
                    <a:gd name="T28" fmla="*/ 166 w 212"/>
                    <a:gd name="T29" fmla="*/ 130 h 204"/>
                    <a:gd name="T30" fmla="*/ 176 w 212"/>
                    <a:gd name="T31" fmla="*/ 190 h 204"/>
                    <a:gd name="T32" fmla="*/ 172 w 212"/>
                    <a:gd name="T33" fmla="*/ 202 h 204"/>
                    <a:gd name="T34" fmla="*/ 166 w 212"/>
                    <a:gd name="T35" fmla="*/ 204 h 204"/>
                    <a:gd name="T36" fmla="*/ 106 w 212"/>
                    <a:gd name="T37" fmla="*/ 174 h 204"/>
                    <a:gd name="T38" fmla="*/ 52 w 212"/>
                    <a:gd name="T39" fmla="*/ 202 h 204"/>
                    <a:gd name="T40" fmla="*/ 48 w 212"/>
                    <a:gd name="T41" fmla="*/ 204 h 204"/>
                    <a:gd name="T42" fmla="*/ 54 w 212"/>
                    <a:gd name="T43" fmla="*/ 194 h 204"/>
                    <a:gd name="T44" fmla="*/ 54 w 212"/>
                    <a:gd name="T45" fmla="*/ 194 h 204"/>
                    <a:gd name="T46" fmla="*/ 106 w 212"/>
                    <a:gd name="T47" fmla="*/ 154 h 204"/>
                    <a:gd name="T48" fmla="*/ 146 w 212"/>
                    <a:gd name="T49" fmla="*/ 124 h 204"/>
                    <a:gd name="T50" fmla="*/ 132 w 212"/>
                    <a:gd name="T51" fmla="*/ 76 h 204"/>
                    <a:gd name="T52" fmla="*/ 80 w 212"/>
                    <a:gd name="T53" fmla="*/ 76 h 204"/>
                    <a:gd name="T54" fmla="*/ 66 w 212"/>
                    <a:gd name="T55" fmla="*/ 124 h 204"/>
                    <a:gd name="T56" fmla="*/ 106 w 212"/>
                    <a:gd name="T57" fmla="*/ 154 h 204"/>
                    <a:gd name="T58" fmla="*/ 200 w 212"/>
                    <a:gd name="T59" fmla="*/ 86 h 204"/>
                    <a:gd name="T60" fmla="*/ 200 w 212"/>
                    <a:gd name="T61" fmla="*/ 86 h 204"/>
                    <a:gd name="T62" fmla="*/ 196 w 212"/>
                    <a:gd name="T63" fmla="*/ 76 h 204"/>
                    <a:gd name="T64" fmla="*/ 196 w 212"/>
                    <a:gd name="T65" fmla="*/ 7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204">
                      <a:moveTo>
                        <a:pt x="48" y="204"/>
                      </a:moveTo>
                      <a:lnTo>
                        <a:pt x="48" y="204"/>
                      </a:lnTo>
                      <a:lnTo>
                        <a:pt x="40" y="202"/>
                      </a:lnTo>
                      <a:lnTo>
                        <a:pt x="40" y="202"/>
                      </a:lnTo>
                      <a:lnTo>
                        <a:pt x="36" y="196"/>
                      </a:lnTo>
                      <a:lnTo>
                        <a:pt x="36" y="190"/>
                      </a:lnTo>
                      <a:lnTo>
                        <a:pt x="46" y="130"/>
                      </a:lnTo>
                      <a:lnTo>
                        <a:pt x="2" y="88"/>
                      </a:lnTo>
                      <a:lnTo>
                        <a:pt x="2" y="88"/>
                      </a:lnTo>
                      <a:lnTo>
                        <a:pt x="0" y="84"/>
                      </a:lnTo>
                      <a:lnTo>
                        <a:pt x="0" y="76"/>
                      </a:lnTo>
                      <a:lnTo>
                        <a:pt x="0" y="76"/>
                      </a:lnTo>
                      <a:lnTo>
                        <a:pt x="4" y="72"/>
                      </a:lnTo>
                      <a:lnTo>
                        <a:pt x="10" y="70"/>
                      </a:lnTo>
                      <a:lnTo>
                        <a:pt x="68" y="60"/>
                      </a:lnTo>
                      <a:lnTo>
                        <a:pt x="96" y="6"/>
                      </a:lnTo>
                      <a:lnTo>
                        <a:pt x="96" y="6"/>
                      </a:lnTo>
                      <a:lnTo>
                        <a:pt x="100" y="2"/>
                      </a:lnTo>
                      <a:lnTo>
                        <a:pt x="106" y="0"/>
                      </a:lnTo>
                      <a:lnTo>
                        <a:pt x="112" y="2"/>
                      </a:lnTo>
                      <a:lnTo>
                        <a:pt x="116" y="6"/>
                      </a:lnTo>
                      <a:lnTo>
                        <a:pt x="142" y="60"/>
                      </a:lnTo>
                      <a:lnTo>
                        <a:pt x="202" y="68"/>
                      </a:lnTo>
                      <a:lnTo>
                        <a:pt x="202" y="68"/>
                      </a:lnTo>
                      <a:lnTo>
                        <a:pt x="208" y="72"/>
                      </a:lnTo>
                      <a:lnTo>
                        <a:pt x="212" y="78"/>
                      </a:lnTo>
                      <a:lnTo>
                        <a:pt x="212" y="78"/>
                      </a:lnTo>
                      <a:lnTo>
                        <a:pt x="212" y="84"/>
                      </a:lnTo>
                      <a:lnTo>
                        <a:pt x="208" y="90"/>
                      </a:lnTo>
                      <a:lnTo>
                        <a:pt x="166" y="130"/>
                      </a:lnTo>
                      <a:lnTo>
                        <a:pt x="176" y="190"/>
                      </a:lnTo>
                      <a:lnTo>
                        <a:pt x="176" y="190"/>
                      </a:lnTo>
                      <a:lnTo>
                        <a:pt x="176" y="196"/>
                      </a:lnTo>
                      <a:lnTo>
                        <a:pt x="172" y="202"/>
                      </a:lnTo>
                      <a:lnTo>
                        <a:pt x="172" y="202"/>
                      </a:lnTo>
                      <a:lnTo>
                        <a:pt x="166" y="204"/>
                      </a:lnTo>
                      <a:lnTo>
                        <a:pt x="158" y="202"/>
                      </a:lnTo>
                      <a:lnTo>
                        <a:pt x="106" y="174"/>
                      </a:lnTo>
                      <a:lnTo>
                        <a:pt x="52" y="202"/>
                      </a:lnTo>
                      <a:lnTo>
                        <a:pt x="52" y="202"/>
                      </a:lnTo>
                      <a:lnTo>
                        <a:pt x="48" y="204"/>
                      </a:lnTo>
                      <a:lnTo>
                        <a:pt x="48" y="204"/>
                      </a:lnTo>
                      <a:close/>
                      <a:moveTo>
                        <a:pt x="54" y="194"/>
                      </a:moveTo>
                      <a:lnTo>
                        <a:pt x="54" y="194"/>
                      </a:lnTo>
                      <a:lnTo>
                        <a:pt x="54" y="194"/>
                      </a:lnTo>
                      <a:lnTo>
                        <a:pt x="54" y="194"/>
                      </a:lnTo>
                      <a:lnTo>
                        <a:pt x="54" y="194"/>
                      </a:lnTo>
                      <a:close/>
                      <a:moveTo>
                        <a:pt x="106" y="154"/>
                      </a:moveTo>
                      <a:lnTo>
                        <a:pt x="156" y="180"/>
                      </a:lnTo>
                      <a:lnTo>
                        <a:pt x="146" y="124"/>
                      </a:lnTo>
                      <a:lnTo>
                        <a:pt x="188" y="86"/>
                      </a:lnTo>
                      <a:lnTo>
                        <a:pt x="132" y="76"/>
                      </a:lnTo>
                      <a:lnTo>
                        <a:pt x="106" y="26"/>
                      </a:lnTo>
                      <a:lnTo>
                        <a:pt x="80" y="76"/>
                      </a:lnTo>
                      <a:lnTo>
                        <a:pt x="24" y="86"/>
                      </a:lnTo>
                      <a:lnTo>
                        <a:pt x="66" y="124"/>
                      </a:lnTo>
                      <a:lnTo>
                        <a:pt x="56" y="180"/>
                      </a:lnTo>
                      <a:lnTo>
                        <a:pt x="106" y="154"/>
                      </a:lnTo>
                      <a:close/>
                      <a:moveTo>
                        <a:pt x="200" y="86"/>
                      </a:moveTo>
                      <a:lnTo>
                        <a:pt x="200" y="86"/>
                      </a:lnTo>
                      <a:lnTo>
                        <a:pt x="200" y="86"/>
                      </a:lnTo>
                      <a:lnTo>
                        <a:pt x="200" y="86"/>
                      </a:lnTo>
                      <a:close/>
                      <a:moveTo>
                        <a:pt x="196" y="76"/>
                      </a:moveTo>
                      <a:lnTo>
                        <a:pt x="196" y="76"/>
                      </a:lnTo>
                      <a:lnTo>
                        <a:pt x="196" y="76"/>
                      </a:lnTo>
                      <a:lnTo>
                        <a:pt x="196"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grpSp>
      </p:grpSp>
    </p:spTree>
    <p:extLst>
      <p:ext uri="{BB962C8B-B14F-4D97-AF65-F5344CB8AC3E}">
        <p14:creationId xmlns:p14="http://schemas.microsoft.com/office/powerpoint/2010/main" val="1269508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8</a:t>
            </a:r>
            <a:br>
              <a:rPr lang="en-JM" dirty="0">
                <a:solidFill>
                  <a:srgbClr val="792989"/>
                </a:solidFill>
              </a:rPr>
            </a:br>
            <a:r>
              <a:rPr lang="en-JM" dirty="0">
                <a:solidFill>
                  <a:srgbClr val="792989"/>
                </a:solidFill>
              </a:rPr>
              <a:t>Dependencies, important dates and key milestones</a:t>
            </a:r>
          </a:p>
        </p:txBody>
      </p:sp>
    </p:spTree>
    <p:extLst>
      <p:ext uri="{BB962C8B-B14F-4D97-AF65-F5344CB8AC3E}">
        <p14:creationId xmlns:p14="http://schemas.microsoft.com/office/powerpoint/2010/main" val="3374165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1446550"/>
          </a:xfrm>
          <a:prstGeom prst="rect">
            <a:avLst/>
          </a:prstGeom>
          <a:noFill/>
        </p:spPr>
        <p:txBody>
          <a:bodyPr wrap="square" rtlCol="0">
            <a:spAutoFit/>
          </a:bodyPr>
          <a:lstStyle/>
          <a:p>
            <a:r>
              <a:rPr lang="en-US" sz="4400" dirty="0">
                <a:solidFill>
                  <a:srgbClr val="7E38AB"/>
                </a:solidFill>
                <a:latin typeface="+mj-lt"/>
              </a:rPr>
              <a:t>Dependencies, important dates and key milestones</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9CB9E780-9DD1-4C8E-A643-D683A83D9A97}"/>
              </a:ext>
            </a:extLst>
          </p:cNvPr>
          <p:cNvSpPr txBox="1"/>
          <p:nvPr/>
        </p:nvSpPr>
        <p:spPr>
          <a:xfrm>
            <a:off x="6312024" y="6258798"/>
            <a:ext cx="5477295"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
        <p:nvSpPr>
          <p:cNvPr id="6" name="Content Placeholder 6">
            <a:extLst>
              <a:ext uri="{FF2B5EF4-FFF2-40B4-BE49-F238E27FC236}">
                <a16:creationId xmlns:a16="http://schemas.microsoft.com/office/drawing/2014/main" id="{D2011B71-0D4B-4ADA-89C1-7795F5EE93BF}"/>
              </a:ext>
            </a:extLst>
          </p:cNvPr>
          <p:cNvSpPr txBox="1">
            <a:spLocks/>
          </p:cNvSpPr>
          <p:nvPr/>
        </p:nvSpPr>
        <p:spPr>
          <a:xfrm>
            <a:off x="433137" y="1969388"/>
            <a:ext cx="11356182" cy="42565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Pct val="25000"/>
              <a:buFont typeface="Segoe UI" panose="020B0502040204020203" pitchFamily="34" charset="0"/>
              <a:buChar char=" "/>
              <a:tabLst/>
              <a:defRPr/>
            </a:pPr>
            <a:r>
              <a:rPr kumimoji="0" lang="en-US" sz="1400" b="0" i="0" u="none" strike="noStrike" kern="1200" cap="none" spc="0" normalizeH="0" baseline="0" noProof="0" dirty="0">
                <a:ln>
                  <a:noFill/>
                </a:ln>
                <a:solidFill>
                  <a:sysClr val="windowText" lastClr="000000"/>
                </a:solidFill>
                <a:effectLst/>
                <a:uLnTx/>
                <a:uFillTx/>
                <a:ea typeface="+mn-ea"/>
                <a:cs typeface="+mn-cs"/>
              </a:rPr>
              <a:t>The milestone plan provided below highlights key training, these timelines are dependent on availability of targeted trainees, trainers, the necessary facilities and resources to execute the training </a:t>
            </a:r>
            <a:r>
              <a:rPr kumimoji="0" lang="en-US" sz="1400" b="0" i="0" u="none" strike="noStrike" kern="1200" cap="none" spc="0" normalizeH="0" baseline="0" noProof="0" dirty="0" err="1">
                <a:ln>
                  <a:noFill/>
                </a:ln>
                <a:solidFill>
                  <a:sysClr val="windowText" lastClr="000000"/>
                </a:solidFill>
                <a:effectLst/>
                <a:uLnTx/>
                <a:uFillTx/>
                <a:ea typeface="+mn-ea"/>
                <a:cs typeface="+mn-cs"/>
              </a:rPr>
              <a:t>programme</a:t>
            </a:r>
            <a:r>
              <a:rPr kumimoji="0" lang="en-US" sz="1400" b="0" i="0" u="none" strike="noStrike" kern="1200" cap="none" spc="0" normalizeH="0" baseline="0" noProof="0" dirty="0">
                <a:ln>
                  <a:noFill/>
                </a:ln>
                <a:solidFill>
                  <a:sysClr val="windowText" lastClr="000000"/>
                </a:solidFill>
                <a:effectLst/>
                <a:uLnTx/>
                <a:uFillTx/>
                <a:ea typeface="+mn-ea"/>
                <a:cs typeface="+mn-cs"/>
              </a:rPr>
              <a:t>. </a:t>
            </a:r>
          </a:p>
        </p:txBody>
      </p:sp>
      <p:graphicFrame>
        <p:nvGraphicFramePr>
          <p:cNvPr id="8" name="Table 7">
            <a:extLst>
              <a:ext uri="{FF2B5EF4-FFF2-40B4-BE49-F238E27FC236}">
                <a16:creationId xmlns:a16="http://schemas.microsoft.com/office/drawing/2014/main" id="{521AECFD-E5DB-4D12-B2E3-51D44E53BFCC}"/>
              </a:ext>
            </a:extLst>
          </p:cNvPr>
          <p:cNvGraphicFramePr>
            <a:graphicFrameLocks noGrp="1"/>
          </p:cNvGraphicFramePr>
          <p:nvPr>
            <p:extLst>
              <p:ext uri="{D42A27DB-BD31-4B8C-83A1-F6EECF244321}">
                <p14:modId xmlns:p14="http://schemas.microsoft.com/office/powerpoint/2010/main" val="3809416283"/>
              </p:ext>
            </p:extLst>
          </p:nvPr>
        </p:nvGraphicFramePr>
        <p:xfrm>
          <a:off x="551384" y="2504282"/>
          <a:ext cx="11356182" cy="3661022"/>
        </p:xfrm>
        <a:graphic>
          <a:graphicData uri="http://schemas.openxmlformats.org/drawingml/2006/table">
            <a:tbl>
              <a:tblPr firstRow="1" bandRow="1"/>
              <a:tblGrid>
                <a:gridCol w="2422503">
                  <a:extLst>
                    <a:ext uri="{9D8B030D-6E8A-4147-A177-3AD203B41FA5}">
                      <a16:colId xmlns:a16="http://schemas.microsoft.com/office/drawing/2014/main" val="962864793"/>
                    </a:ext>
                  </a:extLst>
                </a:gridCol>
                <a:gridCol w="8933679">
                  <a:extLst>
                    <a:ext uri="{9D8B030D-6E8A-4147-A177-3AD203B41FA5}">
                      <a16:colId xmlns:a16="http://schemas.microsoft.com/office/drawing/2014/main" val="277712327"/>
                    </a:ext>
                  </a:extLst>
                </a:gridCol>
              </a:tblGrid>
              <a:tr h="277742">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lnSpc>
                          <a:spcPct val="100000"/>
                        </a:lnSpc>
                        <a:spcAft>
                          <a:spcPts val="0"/>
                        </a:spcAft>
                      </a:pPr>
                      <a:r>
                        <a:rPr lang="en-US" sz="1200" b="1" dirty="0">
                          <a:solidFill>
                            <a:schemeClr val="bg1"/>
                          </a:solidFill>
                          <a:latin typeface="+mn-lt"/>
                        </a:rPr>
                        <a:t>Impacted activities/materials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lnSpc>
                          <a:spcPct val="100000"/>
                        </a:lnSpc>
                        <a:spcAft>
                          <a:spcPts val="0"/>
                        </a:spcAft>
                      </a:pPr>
                      <a:r>
                        <a:rPr lang="en-US" sz="1200" b="1" dirty="0">
                          <a:solidFill>
                            <a:schemeClr val="bg1"/>
                          </a:solidFill>
                          <a:latin typeface="+mn-lt"/>
                        </a:rPr>
                        <a:t>Internal and external dependencies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540499711"/>
                  </a:ext>
                </a:extLst>
              </a:tr>
              <a:tr h="54159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00000"/>
                        </a:lnSpc>
                        <a:spcBef>
                          <a:spcPts val="0"/>
                        </a:spcBef>
                        <a:spcAft>
                          <a:spcPts val="0"/>
                        </a:spcAft>
                      </a:pPr>
                      <a:r>
                        <a:rPr lang="en-JM" sz="1200" kern="1200" dirty="0">
                          <a:solidFill>
                            <a:schemeClr val="tx1"/>
                          </a:solidFill>
                          <a:latin typeface="+mn-lt"/>
                          <a:ea typeface="+mn-ea"/>
                          <a:cs typeface="+mn-cs"/>
                        </a:rPr>
                        <a:t>Training plan(s)</a:t>
                      </a:r>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Role matrix, role cards, and end-user mapping</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Visibility of calendar availabilities for trainers / trainees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CA" sz="1200" kern="1200" dirty="0">
                          <a:solidFill>
                            <a:schemeClr val="tx1"/>
                          </a:solidFill>
                          <a:latin typeface="+mn-lt"/>
                          <a:ea typeface="+mn-ea"/>
                          <a:cs typeface="+mn-cs"/>
                        </a:rPr>
                        <a:t>Accurately defined training audience and required training per role / process group</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7681385"/>
                  </a:ext>
                </a:extLst>
              </a:tr>
              <a:tr h="236081">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00000"/>
                        </a:lnSpc>
                        <a:spcBef>
                          <a:spcPts val="0"/>
                        </a:spcBef>
                        <a:spcAft>
                          <a:spcPts val="0"/>
                        </a:spcAft>
                      </a:pPr>
                      <a:r>
                        <a:rPr lang="en-JM" sz="1200" kern="1200" dirty="0">
                          <a:solidFill>
                            <a:schemeClr val="tx1"/>
                          </a:solidFill>
                          <a:latin typeface="+mn-lt"/>
                          <a:ea typeface="+mn-ea"/>
                          <a:cs typeface="+mn-cs"/>
                        </a:rPr>
                        <a:t>Training content</a:t>
                      </a:r>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Approved business documents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7305314"/>
                  </a:ext>
                </a:extLst>
              </a:tr>
              <a:tr h="54159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00000"/>
                        </a:lnSpc>
                        <a:spcBef>
                          <a:spcPts val="0"/>
                        </a:spcBef>
                        <a:spcAft>
                          <a:spcPts val="0"/>
                        </a:spcAft>
                      </a:pPr>
                      <a:r>
                        <a:rPr lang="en-CA" sz="1200" kern="1200" dirty="0">
                          <a:solidFill>
                            <a:schemeClr val="tx1"/>
                          </a:solidFill>
                          <a:latin typeface="+mn-lt"/>
                          <a:ea typeface="+mn-ea"/>
                          <a:cs typeface="+mn-cs"/>
                        </a:rPr>
                        <a:t>End-user trainer selection / confirmation</a:t>
                      </a:r>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Trainer selection criteria and competencies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Nomination of appropriate trainers by &lt;Name&gt;</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Successful training delivery rehearsal</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2327398"/>
                  </a:ext>
                </a:extLst>
              </a:tr>
              <a:tr h="999873">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00000"/>
                        </a:lnSpc>
                        <a:spcBef>
                          <a:spcPts val="0"/>
                        </a:spcBef>
                        <a:spcAft>
                          <a:spcPts val="0"/>
                        </a:spcAft>
                      </a:pPr>
                      <a:r>
                        <a:rPr lang="en-JM" sz="1200" kern="1200" dirty="0">
                          <a:solidFill>
                            <a:schemeClr val="tx1"/>
                          </a:solidFill>
                          <a:latin typeface="+mn-lt"/>
                          <a:ea typeface="+mn-ea"/>
                          <a:cs typeface="+mn-cs"/>
                        </a:rPr>
                        <a:t>Training delivery</a:t>
                      </a:r>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Trainer and trainee availability</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Scheduling and invitations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Readiness of classroom / training venue</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IT environment readiness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User profiles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Arial" panose="020B0604020202020204" pitchFamily="34" charset="0"/>
                        <a:buChar char="•"/>
                      </a:pPr>
                      <a:r>
                        <a:rPr lang="en-JM" sz="1200" kern="1200" dirty="0">
                          <a:solidFill>
                            <a:schemeClr val="tx1"/>
                          </a:solidFill>
                          <a:latin typeface="+mn-lt"/>
                          <a:ea typeface="+mn-ea"/>
                          <a:cs typeface="+mn-cs"/>
                        </a:rPr>
                        <a:t>VPN access (if required)</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0605148"/>
                  </a:ext>
                </a:extLst>
              </a:tr>
              <a:tr h="54159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00000"/>
                        </a:lnSpc>
                        <a:spcBef>
                          <a:spcPts val="0"/>
                        </a:spcBef>
                        <a:spcAft>
                          <a:spcPts val="0"/>
                        </a:spcAft>
                      </a:pPr>
                      <a:r>
                        <a:rPr lang="en-JM" sz="1200" kern="1200" dirty="0">
                          <a:solidFill>
                            <a:schemeClr val="tx1"/>
                          </a:solidFill>
                          <a:latin typeface="+mn-lt"/>
                          <a:ea typeface="+mn-ea"/>
                          <a:cs typeface="+mn-cs"/>
                        </a:rPr>
                        <a:t>Training evaluation</a:t>
                      </a:r>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342900" marR="0" lvl="0" indent="-342900" algn="l">
                        <a:lnSpc>
                          <a:spcPct val="100000"/>
                        </a:lnSpc>
                        <a:spcBef>
                          <a:spcPts val="0"/>
                        </a:spcBef>
                        <a:spcAft>
                          <a:spcPts val="0"/>
                        </a:spcAft>
                        <a:buSzPts val="900"/>
                        <a:buFont typeface="Wingdings" panose="05000000000000000000" pitchFamily="2" charset="2"/>
                        <a:buChar char="§"/>
                      </a:pPr>
                      <a:r>
                        <a:rPr lang="en-JM" sz="1200" kern="1200" dirty="0">
                          <a:solidFill>
                            <a:schemeClr val="tx1"/>
                          </a:solidFill>
                          <a:latin typeface="+mn-lt"/>
                          <a:ea typeface="+mn-ea"/>
                          <a:cs typeface="+mn-cs"/>
                        </a:rPr>
                        <a:t>Approved feedback questions and methods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Wingdings" panose="05000000000000000000" pitchFamily="2" charset="2"/>
                        <a:buChar char="§"/>
                      </a:pPr>
                      <a:r>
                        <a:rPr lang="en-JM" sz="1200" kern="1200" dirty="0">
                          <a:solidFill>
                            <a:schemeClr val="tx1"/>
                          </a:solidFill>
                          <a:latin typeface="+mn-lt"/>
                          <a:ea typeface="+mn-ea"/>
                          <a:cs typeface="+mn-cs"/>
                        </a:rPr>
                        <a:t>Survey distribution devices (i.e. tablets)</a:t>
                      </a:r>
                      <a:endParaRPr lang="en-US" sz="1200" kern="1200" dirty="0">
                        <a:solidFill>
                          <a:schemeClr val="tx1"/>
                        </a:solidFill>
                        <a:latin typeface="+mn-lt"/>
                        <a:ea typeface="+mn-ea"/>
                        <a:cs typeface="+mn-cs"/>
                      </a:endParaRPr>
                    </a:p>
                    <a:p>
                      <a:pPr marL="342900" marR="0" lvl="0" indent="-342900" algn="l">
                        <a:lnSpc>
                          <a:spcPct val="100000"/>
                        </a:lnSpc>
                        <a:spcBef>
                          <a:spcPts val="0"/>
                        </a:spcBef>
                        <a:spcAft>
                          <a:spcPts val="0"/>
                        </a:spcAft>
                        <a:buSzPts val="900"/>
                        <a:buFont typeface="Wingdings" panose="05000000000000000000" pitchFamily="2" charset="2"/>
                        <a:buChar char="§"/>
                      </a:pPr>
                      <a:r>
                        <a:rPr lang="en-JM" sz="1200" kern="1200" dirty="0">
                          <a:solidFill>
                            <a:schemeClr val="tx1"/>
                          </a:solidFill>
                          <a:latin typeface="+mn-lt"/>
                          <a:ea typeface="+mn-ea"/>
                          <a:cs typeface="+mn-cs"/>
                        </a:rPr>
                        <a:t>Raw data collection and analysis methods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9196884"/>
                  </a:ext>
                </a:extLst>
              </a:tr>
            </a:tbl>
          </a:graphicData>
        </a:graphic>
      </p:graphicFrame>
    </p:spTree>
    <p:extLst>
      <p:ext uri="{BB962C8B-B14F-4D97-AF65-F5344CB8AC3E}">
        <p14:creationId xmlns:p14="http://schemas.microsoft.com/office/powerpoint/2010/main" val="403046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strategy</a:t>
            </a:r>
            <a:endParaRPr lang="en-JP" sz="4400" dirty="0">
              <a:solidFill>
                <a:srgbClr val="7E38AB"/>
              </a:solidFill>
              <a:latin typeface="+mj-lt"/>
            </a:endParaRPr>
          </a:p>
        </p:txBody>
      </p:sp>
      <p:sp>
        <p:nvSpPr>
          <p:cNvPr id="5" name="Text Placeholder 5" descr="2D Slides">
            <a:extLst>
              <a:ext uri="{FF2B5EF4-FFF2-40B4-BE49-F238E27FC236}">
                <a16:creationId xmlns:a16="http://schemas.microsoft.com/office/drawing/2014/main" id="{D47DB63C-6895-420C-8664-CA28128F56D0}"/>
              </a:ext>
            </a:extLst>
          </p:cNvPr>
          <p:cNvSpPr txBox="1">
            <a:spLocks/>
          </p:cNvSpPr>
          <p:nvPr/>
        </p:nvSpPr>
        <p:spPr>
          <a:xfrm>
            <a:off x="433137" y="1506771"/>
            <a:ext cx="11423503" cy="3434397"/>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Font typeface="Arial" panose="020B0604020202020204" pitchFamily="34" charset="0"/>
              <a:buNone/>
            </a:pPr>
            <a:r>
              <a:rPr lang="en-US" sz="1200" dirty="0">
                <a:cs typeface="Arial"/>
              </a:rPr>
              <a:t>The &lt;Name&gt; programme is a major business transformation at MDA &lt;Name&gt; impacting end-users across multiple functions. Specifically, it has been established to support the implementation with more than xx modules that is anticipated to impact around XXXXX people.</a:t>
            </a:r>
          </a:p>
          <a:p>
            <a:pPr marL="0" indent="0">
              <a:lnSpc>
                <a:spcPct val="100000"/>
              </a:lnSpc>
              <a:spcBef>
                <a:spcPts val="0"/>
              </a:spcBef>
              <a:spcAft>
                <a:spcPts val="600"/>
              </a:spcAft>
              <a:buFont typeface="Arial" panose="020B0604020202020204" pitchFamily="34" charset="0"/>
              <a:buNone/>
            </a:pPr>
            <a:r>
              <a:rPr lang="en-US" sz="1200" dirty="0">
                <a:solidFill>
                  <a:prstClr val="black"/>
                </a:solidFill>
                <a:cs typeface="Arial" panose="020B0604020202020204" pitchFamily="34" charset="0"/>
              </a:rPr>
              <a:t>To successfully implement the transformation, a clear strategy detailing how to adequately prepare all impacted people at MDA &lt;Name&gt;  needs to be in place which includes information on ‘when’, ‘how’ and by ‘whom’. </a:t>
            </a:r>
          </a:p>
          <a:p>
            <a:pPr marL="0" indent="0">
              <a:lnSpc>
                <a:spcPct val="100000"/>
              </a:lnSpc>
              <a:spcBef>
                <a:spcPts val="0"/>
              </a:spcBef>
              <a:spcAft>
                <a:spcPts val="600"/>
              </a:spcAft>
              <a:buFont typeface="Arial" panose="020B0604020202020204" pitchFamily="34" charset="0"/>
              <a:buNone/>
            </a:pPr>
            <a:r>
              <a:rPr lang="en-US" sz="1200" dirty="0">
                <a:solidFill>
                  <a:prstClr val="black"/>
                </a:solidFill>
                <a:cs typeface="Arial" panose="020B0604020202020204" pitchFamily="34" charset="0"/>
              </a:rPr>
              <a:t>This deliverable outlines the following at a high-level:</a:t>
            </a:r>
          </a:p>
          <a:p>
            <a:pPr>
              <a:lnSpc>
                <a:spcPct val="100000"/>
              </a:lnSpc>
              <a:spcBef>
                <a:spcPts val="0"/>
              </a:spcBef>
              <a:spcAft>
                <a:spcPts val="600"/>
              </a:spcAft>
              <a:buClr>
                <a:schemeClr val="tx1"/>
              </a:buClr>
              <a:buFont typeface="Wingdings" panose="05000000000000000000" pitchFamily="2" charset="2"/>
              <a:buChar char="§"/>
            </a:pPr>
            <a:r>
              <a:rPr lang="en-US" sz="1200" dirty="0">
                <a:solidFill>
                  <a:prstClr val="black"/>
                </a:solidFill>
                <a:cs typeface="Arial" panose="020B0604020202020204" pitchFamily="34" charset="0"/>
              </a:rPr>
              <a:t>What the training approach will be</a:t>
            </a:r>
          </a:p>
          <a:p>
            <a:pPr>
              <a:lnSpc>
                <a:spcPct val="100000"/>
              </a:lnSpc>
              <a:spcBef>
                <a:spcPts val="0"/>
              </a:spcBef>
              <a:spcAft>
                <a:spcPts val="600"/>
              </a:spcAft>
              <a:buClr>
                <a:schemeClr val="tx1"/>
              </a:buClr>
              <a:buFont typeface="Wingdings" panose="05000000000000000000" pitchFamily="2" charset="2"/>
              <a:buChar char="§"/>
            </a:pPr>
            <a:r>
              <a:rPr lang="en-US" sz="1200" dirty="0">
                <a:solidFill>
                  <a:prstClr val="black"/>
                </a:solidFill>
                <a:cs typeface="Arial" panose="020B0604020202020204" pitchFamily="34" charset="0"/>
              </a:rPr>
              <a:t>What type of training modules will be covered as part of the training delivery and the methods by which this training can be delivered</a:t>
            </a:r>
          </a:p>
          <a:p>
            <a:pPr>
              <a:lnSpc>
                <a:spcPct val="100000"/>
              </a:lnSpc>
              <a:spcBef>
                <a:spcPts val="0"/>
              </a:spcBef>
              <a:spcAft>
                <a:spcPts val="600"/>
              </a:spcAft>
              <a:buClr>
                <a:schemeClr val="tx1"/>
              </a:buClr>
              <a:buFont typeface="Wingdings" panose="05000000000000000000" pitchFamily="2" charset="2"/>
              <a:buChar char="§"/>
            </a:pPr>
            <a:r>
              <a:rPr lang="en-US" sz="1200" dirty="0">
                <a:solidFill>
                  <a:prstClr val="black"/>
                </a:solidFill>
                <a:cs typeface="Arial" panose="020B0604020202020204" pitchFamily="34" charset="0"/>
              </a:rPr>
              <a:t>Who the audience for the training will be</a:t>
            </a:r>
          </a:p>
          <a:p>
            <a:pPr>
              <a:lnSpc>
                <a:spcPct val="100000"/>
              </a:lnSpc>
              <a:spcBef>
                <a:spcPts val="0"/>
              </a:spcBef>
              <a:spcAft>
                <a:spcPts val="600"/>
              </a:spcAft>
              <a:buClr>
                <a:schemeClr val="tx1"/>
              </a:buClr>
              <a:buFont typeface="Wingdings" panose="05000000000000000000" pitchFamily="2" charset="2"/>
              <a:buChar char="§"/>
            </a:pPr>
            <a:r>
              <a:rPr lang="en-US" sz="1200" dirty="0">
                <a:solidFill>
                  <a:prstClr val="black"/>
                </a:solidFill>
                <a:cs typeface="Arial" panose="020B0604020202020204" pitchFamily="34" charset="0"/>
              </a:rPr>
              <a:t>When and where the training will be delivered</a:t>
            </a:r>
          </a:p>
          <a:p>
            <a:pPr>
              <a:lnSpc>
                <a:spcPct val="100000"/>
              </a:lnSpc>
              <a:spcBef>
                <a:spcPts val="0"/>
              </a:spcBef>
              <a:spcAft>
                <a:spcPts val="600"/>
              </a:spcAft>
              <a:buClr>
                <a:schemeClr val="tx1"/>
              </a:buClr>
              <a:buFont typeface="Wingdings" panose="05000000000000000000" pitchFamily="2" charset="2"/>
              <a:buChar char="§"/>
            </a:pPr>
            <a:r>
              <a:rPr lang="en-US" sz="1200" dirty="0">
                <a:solidFill>
                  <a:prstClr val="black"/>
                </a:solidFill>
                <a:cs typeface="Arial" panose="020B0604020202020204" pitchFamily="34" charset="0"/>
              </a:rPr>
              <a:t>How the training will be evaluated</a:t>
            </a:r>
          </a:p>
        </p:txBody>
      </p:sp>
      <p:graphicFrame>
        <p:nvGraphicFramePr>
          <p:cNvPr id="6" name="Table 4">
            <a:extLst>
              <a:ext uri="{FF2B5EF4-FFF2-40B4-BE49-F238E27FC236}">
                <a16:creationId xmlns:a16="http://schemas.microsoft.com/office/drawing/2014/main" id="{C379C68E-DA02-4838-AB2B-6958E3C3B2FB}"/>
              </a:ext>
            </a:extLst>
          </p:cNvPr>
          <p:cNvGraphicFramePr>
            <a:graphicFrameLocks noGrp="1"/>
          </p:cNvGraphicFramePr>
          <p:nvPr>
            <p:extLst>
              <p:ext uri="{D42A27DB-BD31-4B8C-83A1-F6EECF244321}">
                <p14:modId xmlns:p14="http://schemas.microsoft.com/office/powerpoint/2010/main" val="2621576831"/>
              </p:ext>
            </p:extLst>
          </p:nvPr>
        </p:nvGraphicFramePr>
        <p:xfrm>
          <a:off x="551383" y="4650562"/>
          <a:ext cx="11207480" cy="741680"/>
        </p:xfrm>
        <a:graphic>
          <a:graphicData uri="http://schemas.openxmlformats.org/drawingml/2006/table">
            <a:tbl>
              <a:tblPr firstRow="1" bandRow="1"/>
              <a:tblGrid>
                <a:gridCol w="2801870">
                  <a:extLst>
                    <a:ext uri="{9D8B030D-6E8A-4147-A177-3AD203B41FA5}">
                      <a16:colId xmlns:a16="http://schemas.microsoft.com/office/drawing/2014/main" val="214706969"/>
                    </a:ext>
                  </a:extLst>
                </a:gridCol>
                <a:gridCol w="2801870">
                  <a:extLst>
                    <a:ext uri="{9D8B030D-6E8A-4147-A177-3AD203B41FA5}">
                      <a16:colId xmlns:a16="http://schemas.microsoft.com/office/drawing/2014/main" val="2014153533"/>
                    </a:ext>
                  </a:extLst>
                </a:gridCol>
                <a:gridCol w="2801870">
                  <a:extLst>
                    <a:ext uri="{9D8B030D-6E8A-4147-A177-3AD203B41FA5}">
                      <a16:colId xmlns:a16="http://schemas.microsoft.com/office/drawing/2014/main" val="583814697"/>
                    </a:ext>
                  </a:extLst>
                </a:gridCol>
                <a:gridCol w="2801870">
                  <a:extLst>
                    <a:ext uri="{9D8B030D-6E8A-4147-A177-3AD203B41FA5}">
                      <a16:colId xmlns:a16="http://schemas.microsoft.com/office/drawing/2014/main" val="2762976437"/>
                    </a:ext>
                  </a:extLst>
                </a:gridCol>
              </a:tblGrid>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r"/>
                      <a:r>
                        <a:rPr lang="en-US" sz="1200" b="1" dirty="0">
                          <a:solidFill>
                            <a:schemeClr val="bg1"/>
                          </a:solidFill>
                          <a:latin typeface="+mn-lt"/>
                        </a:rPr>
                        <a:t>Document Owner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r"/>
                      <a:r>
                        <a:rPr lang="en-US" sz="1200" b="1" dirty="0">
                          <a:solidFill>
                            <a:schemeClr val="bg1"/>
                          </a:solidFill>
                          <a:latin typeface="+mn-lt"/>
                        </a:rPr>
                        <a:t>Intended Audience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086461"/>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r"/>
                      <a:r>
                        <a:rPr lang="en-US" sz="1200" b="1" dirty="0">
                          <a:solidFill>
                            <a:schemeClr val="bg1"/>
                          </a:solidFill>
                          <a:latin typeface="+mn-lt"/>
                        </a:rPr>
                        <a:t>Version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r"/>
                      <a:r>
                        <a:rPr lang="en-US" sz="1200" b="1" dirty="0">
                          <a:solidFill>
                            <a:schemeClr val="bg1"/>
                          </a:solidFill>
                          <a:latin typeface="+mn-lt"/>
                        </a:rPr>
                        <a:t>Last Updated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12990726"/>
                  </a:ext>
                </a:extLst>
              </a:tr>
            </a:tbl>
          </a:graphicData>
        </a:graphic>
      </p:graphicFrame>
    </p:spTree>
    <p:extLst>
      <p:ext uri="{BB962C8B-B14F-4D97-AF65-F5344CB8AC3E}">
        <p14:creationId xmlns:p14="http://schemas.microsoft.com/office/powerpoint/2010/main" val="4229261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9</a:t>
            </a:r>
            <a:br>
              <a:rPr lang="en-JM" dirty="0">
                <a:solidFill>
                  <a:srgbClr val="792989"/>
                </a:solidFill>
              </a:rPr>
            </a:br>
            <a:r>
              <a:rPr lang="en-JM" dirty="0">
                <a:solidFill>
                  <a:srgbClr val="792989"/>
                </a:solidFill>
              </a:rPr>
              <a:t>Training evaluation</a:t>
            </a:r>
          </a:p>
        </p:txBody>
      </p:sp>
    </p:spTree>
    <p:extLst>
      <p:ext uri="{BB962C8B-B14F-4D97-AF65-F5344CB8AC3E}">
        <p14:creationId xmlns:p14="http://schemas.microsoft.com/office/powerpoint/2010/main" val="893609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evaluation</a:t>
            </a:r>
            <a:endParaRPr lang="en-JP" sz="4400" dirty="0">
              <a:solidFill>
                <a:srgbClr val="7E38AB"/>
              </a:solidFill>
              <a:latin typeface="+mj-lt"/>
            </a:endParaRPr>
          </a:p>
        </p:txBody>
      </p:sp>
      <p:sp>
        <p:nvSpPr>
          <p:cNvPr id="5" name="TextBox 4">
            <a:extLst>
              <a:ext uri="{FF2B5EF4-FFF2-40B4-BE49-F238E27FC236}">
                <a16:creationId xmlns:a16="http://schemas.microsoft.com/office/drawing/2014/main" id="{FAE3ABC6-04F3-4CFE-BF65-07C4150ED9E7}"/>
              </a:ext>
            </a:extLst>
          </p:cNvPr>
          <p:cNvSpPr txBox="1"/>
          <p:nvPr/>
        </p:nvSpPr>
        <p:spPr>
          <a:xfrm>
            <a:off x="6456040" y="5931201"/>
            <a:ext cx="5333279"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
        <p:nvSpPr>
          <p:cNvPr id="6" name="Content Placeholder 6">
            <a:extLst>
              <a:ext uri="{FF2B5EF4-FFF2-40B4-BE49-F238E27FC236}">
                <a16:creationId xmlns:a16="http://schemas.microsoft.com/office/drawing/2014/main" id="{C3DDE01C-694C-4C5D-9FA7-354C13855334}"/>
              </a:ext>
            </a:extLst>
          </p:cNvPr>
          <p:cNvSpPr txBox="1">
            <a:spLocks/>
          </p:cNvSpPr>
          <p:nvPr/>
        </p:nvSpPr>
        <p:spPr>
          <a:xfrm>
            <a:off x="433137" y="1604211"/>
            <a:ext cx="11356182" cy="59632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Pct val="25000"/>
              <a:buNone/>
              <a:tabLst/>
              <a:defRPr/>
            </a:pPr>
            <a:r>
              <a:rPr kumimoji="0" lang="en-US" sz="1400" b="0" i="0" u="none" strike="noStrike" kern="1200" cap="none" spc="0" normalizeH="0" baseline="0" noProof="0" dirty="0">
                <a:ln>
                  <a:noFill/>
                </a:ln>
                <a:solidFill>
                  <a:sysClr val="windowText" lastClr="000000"/>
                </a:solidFill>
                <a:effectLst/>
                <a:uLnTx/>
                <a:uFillTx/>
                <a:ea typeface="+mn-ea"/>
                <a:cs typeface="+mn-cs"/>
              </a:rPr>
              <a:t>Each training session will be evaluated to determine whether </a:t>
            </a:r>
            <a:r>
              <a:rPr kumimoji="0" lang="en-US" b="0" i="0" u="none" strike="noStrike" kern="1200" cap="none" spc="0" normalizeH="0" baseline="0" noProof="0" dirty="0">
                <a:ln>
                  <a:noFill/>
                </a:ln>
                <a:solidFill>
                  <a:sysClr val="windowText" lastClr="000000"/>
                </a:solidFill>
                <a:effectLst/>
                <a:uLnTx/>
                <a:uFillTx/>
                <a:ea typeface="+mn-ea"/>
                <a:cs typeface="+mn-cs"/>
              </a:rPr>
              <a:t>the</a:t>
            </a:r>
            <a:r>
              <a:rPr kumimoji="0" lang="en-US" sz="1400" b="0" i="0" u="none" strike="noStrike" kern="1200" cap="none" spc="0" normalizeH="0" baseline="0" noProof="0" dirty="0">
                <a:ln>
                  <a:noFill/>
                </a:ln>
                <a:solidFill>
                  <a:sysClr val="windowText" lastClr="000000"/>
                </a:solidFill>
                <a:effectLst/>
                <a:uLnTx/>
                <a:uFillTx/>
                <a:ea typeface="+mn-ea"/>
                <a:cs typeface="+mn-cs"/>
              </a:rPr>
              <a:t> learning objectives and knowledge transfer have been achieved. Evaluation of the individual training sessions will be determined on a case-by-case basis.</a:t>
            </a:r>
          </a:p>
        </p:txBody>
      </p:sp>
    </p:spTree>
    <p:extLst>
      <p:ext uri="{BB962C8B-B14F-4D97-AF65-F5344CB8AC3E}">
        <p14:creationId xmlns:p14="http://schemas.microsoft.com/office/powerpoint/2010/main" val="3784879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48FF5E6-5E3D-4C44-9A18-72A992139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9186" y="4062011"/>
            <a:ext cx="1547307" cy="1547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1138" y="1487582"/>
            <a:ext cx="10972800" cy="1143000"/>
          </a:xfrm>
        </p:spPr>
        <p:txBody>
          <a:bodyPr/>
          <a:lstStyle/>
          <a:p>
            <a:r>
              <a:rPr lang="en-JM" dirty="0"/>
              <a:t>CONTACT US</a:t>
            </a:r>
          </a:p>
        </p:txBody>
      </p:sp>
      <p:sp>
        <p:nvSpPr>
          <p:cNvPr id="4" name="Title 1"/>
          <p:cNvSpPr txBox="1">
            <a:spLocks/>
          </p:cNvSpPr>
          <p:nvPr/>
        </p:nvSpPr>
        <p:spPr>
          <a:xfrm>
            <a:off x="2497811" y="4469733"/>
            <a:ext cx="2160240"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TIU_Jamaica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7435" y="4350608"/>
            <a:ext cx="938178" cy="93817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1718" y="3353548"/>
            <a:ext cx="913196" cy="9131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58810" y="5336448"/>
            <a:ext cx="936104" cy="944963"/>
          </a:xfrm>
          <a:prstGeom prst="rect">
            <a:avLst/>
          </a:prstGeom>
        </p:spPr>
      </p:pic>
      <p:sp>
        <p:nvSpPr>
          <p:cNvPr id="8" name="Title 1"/>
          <p:cNvSpPr txBox="1">
            <a:spLocks/>
          </p:cNvSpPr>
          <p:nvPr/>
        </p:nvSpPr>
        <p:spPr>
          <a:xfrm>
            <a:off x="2412004" y="5288786"/>
            <a:ext cx="2185145" cy="10402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TIU_Jamaica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sp>
        <p:nvSpPr>
          <p:cNvPr id="9" name="Title 1"/>
          <p:cNvSpPr txBox="1">
            <a:spLocks/>
          </p:cNvSpPr>
          <p:nvPr/>
        </p:nvSpPr>
        <p:spPr>
          <a:xfrm>
            <a:off x="2510122" y="3341223"/>
            <a:ext cx="2016225" cy="8064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err="1">
                <a:ln>
                  <a:noFill/>
                </a:ln>
                <a:solidFill>
                  <a:srgbClr val="7E38AB"/>
                </a:solidFill>
                <a:effectLst/>
                <a:uLnTx/>
                <a:uFillTx/>
                <a:latin typeface="Calibri"/>
                <a:ea typeface="+mj-ea"/>
                <a:cs typeface="+mj-cs"/>
              </a:rPr>
              <a:t>TIUJamaica</a:t>
            </a:r>
            <a:endParaRPr kumimoji="0" lang="en-JM" sz="2800" b="0" i="0" u="none" strike="noStrike" kern="1200" cap="none" spc="0" normalizeH="0" baseline="0" noProof="0" dirty="0">
              <a:ln>
                <a:noFill/>
              </a:ln>
              <a:solidFill>
                <a:srgbClr val="7E38AB"/>
              </a:solidFill>
              <a:effectLst/>
              <a:uLnTx/>
              <a:uFillTx/>
              <a:latin typeface="Calibri"/>
              <a:ea typeface="+mj-ea"/>
              <a:cs typeface="+mj-cs"/>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44" y="2556595"/>
            <a:ext cx="724959" cy="724959"/>
          </a:xfrm>
          <a:prstGeom prst="rect">
            <a:avLst/>
          </a:prstGeom>
        </p:spPr>
      </p:pic>
      <p:sp>
        <p:nvSpPr>
          <p:cNvPr id="11" name="Title 1"/>
          <p:cNvSpPr txBox="1">
            <a:spLocks/>
          </p:cNvSpPr>
          <p:nvPr/>
        </p:nvSpPr>
        <p:spPr>
          <a:xfrm>
            <a:off x="2443245" y="2373006"/>
            <a:ext cx="7776864" cy="95505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3600" b="0" i="0" u="none" strike="noStrike" kern="1200" cap="none" spc="0" normalizeH="0" baseline="0" noProof="0" dirty="0">
                <a:ln>
                  <a:noFill/>
                </a:ln>
                <a:solidFill>
                  <a:srgbClr val="7E38AB"/>
                </a:solidFill>
                <a:effectLst/>
                <a:uLnTx/>
                <a:uFillTx/>
                <a:latin typeface="Calibri"/>
                <a:ea typeface="+mj-ea"/>
                <a:cs typeface="+mj-cs"/>
              </a:rPr>
              <a:t>www.publicsectortransformation.gov.jm</a:t>
            </a: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47019" y="5246761"/>
            <a:ext cx="1018896" cy="1018896"/>
          </a:xfrm>
          <a:prstGeom prst="rect">
            <a:avLst/>
          </a:prstGeom>
        </p:spPr>
      </p:pic>
      <p:sp>
        <p:nvSpPr>
          <p:cNvPr id="15" name="Title 1"/>
          <p:cNvSpPr txBox="1">
            <a:spLocks/>
          </p:cNvSpPr>
          <p:nvPr/>
        </p:nvSpPr>
        <p:spPr>
          <a:xfrm>
            <a:off x="6996551" y="5370418"/>
            <a:ext cx="4556578" cy="699928"/>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letusknow@transformation.gov.jm</a:t>
            </a:r>
          </a:p>
        </p:txBody>
      </p:sp>
      <p:sp>
        <p:nvSpPr>
          <p:cNvPr id="14" name="Title 1">
            <a:extLst>
              <a:ext uri="{FF2B5EF4-FFF2-40B4-BE49-F238E27FC236}">
                <a16:creationId xmlns:a16="http://schemas.microsoft.com/office/drawing/2014/main" id="{61A2F5EC-1C77-4807-813D-3004E0B13EBC}"/>
              </a:ext>
            </a:extLst>
          </p:cNvPr>
          <p:cNvSpPr txBox="1">
            <a:spLocks/>
          </p:cNvSpPr>
          <p:nvPr/>
        </p:nvSpPr>
        <p:spPr>
          <a:xfrm>
            <a:off x="6996551" y="3471425"/>
            <a:ext cx="4556578" cy="699928"/>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800" b="0" i="0" u="none" strike="noStrike" kern="1200" cap="none" spc="0" normalizeH="0" baseline="0" noProof="0" dirty="0">
                <a:ln>
                  <a:noFill/>
                </a:ln>
                <a:solidFill>
                  <a:srgbClr val="7E38AB"/>
                </a:solidFill>
                <a:effectLst/>
                <a:uLnTx/>
                <a:uFillTx/>
                <a:latin typeface="Calibri"/>
                <a:ea typeface="+mj-ea"/>
                <a:cs typeface="+mj-cs"/>
              </a:rPr>
              <a:t>Transformation Implementation Unit</a:t>
            </a:r>
          </a:p>
        </p:txBody>
      </p:sp>
      <p:sp>
        <p:nvSpPr>
          <p:cNvPr id="16" name="Title 1">
            <a:extLst>
              <a:ext uri="{FF2B5EF4-FFF2-40B4-BE49-F238E27FC236}">
                <a16:creationId xmlns:a16="http://schemas.microsoft.com/office/drawing/2014/main" id="{F78C24E6-5A90-4A1F-98DB-1909F61B57F2}"/>
              </a:ext>
            </a:extLst>
          </p:cNvPr>
          <p:cNvSpPr txBox="1">
            <a:spLocks/>
          </p:cNvSpPr>
          <p:nvPr/>
        </p:nvSpPr>
        <p:spPr>
          <a:xfrm>
            <a:off x="7001672" y="4452661"/>
            <a:ext cx="4556578" cy="699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7E38AB"/>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JM" sz="2400" b="0" i="0" u="none" strike="noStrike" kern="1200" cap="none" spc="0" normalizeH="0" baseline="0" noProof="0" dirty="0">
                <a:ln>
                  <a:noFill/>
                </a:ln>
                <a:solidFill>
                  <a:srgbClr val="7E38AB"/>
                </a:solidFill>
                <a:effectLst/>
                <a:uLnTx/>
                <a:uFillTx/>
                <a:latin typeface="Calibri"/>
                <a:ea typeface="+mj-ea"/>
                <a:cs typeface="+mj-cs"/>
              </a:rPr>
              <a:t>Public Sector Transformation</a:t>
            </a:r>
          </a:p>
        </p:txBody>
      </p:sp>
      <p:pic>
        <p:nvPicPr>
          <p:cNvPr id="1028" name="Picture 4" descr="LinkedIn Computer Icons Social media Professional network service YouTube -  Png Linkedin Transparent png download - 901*900 - Free Transparent Linkedin  png Download. - Clip Art Library">
            <a:extLst>
              <a:ext uri="{FF2B5EF4-FFF2-40B4-BE49-F238E27FC236}">
                <a16:creationId xmlns:a16="http://schemas.microsoft.com/office/drawing/2014/main" id="{34E15153-20E7-4C49-82ED-582E52B167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6922" y="3471425"/>
            <a:ext cx="822581" cy="81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Table of contents</a:t>
            </a:r>
            <a:endParaRPr lang="en-JP" sz="4400" dirty="0">
              <a:solidFill>
                <a:srgbClr val="7E38AB"/>
              </a:solidFill>
              <a:latin typeface="+mj-lt"/>
            </a:endParaRPr>
          </a:p>
        </p:txBody>
      </p:sp>
      <p:graphicFrame>
        <p:nvGraphicFramePr>
          <p:cNvPr id="4" name="Table 3">
            <a:extLst>
              <a:ext uri="{FF2B5EF4-FFF2-40B4-BE49-F238E27FC236}">
                <a16:creationId xmlns:a16="http://schemas.microsoft.com/office/drawing/2014/main" id="{D89A0B4F-1CB0-43FB-801B-F87BA0DA5494}"/>
              </a:ext>
            </a:extLst>
          </p:cNvPr>
          <p:cNvGraphicFramePr>
            <a:graphicFrameLocks noGrp="1"/>
          </p:cNvGraphicFramePr>
          <p:nvPr>
            <p:extLst>
              <p:ext uri="{D42A27DB-BD31-4B8C-83A1-F6EECF244321}">
                <p14:modId xmlns:p14="http://schemas.microsoft.com/office/powerpoint/2010/main" val="532441998"/>
              </p:ext>
            </p:extLst>
          </p:nvPr>
        </p:nvGraphicFramePr>
        <p:xfrm>
          <a:off x="433137" y="1318121"/>
          <a:ext cx="11277907" cy="5236022"/>
        </p:xfrm>
        <a:graphic>
          <a:graphicData uri="http://schemas.openxmlformats.org/drawingml/2006/table">
            <a:tbl>
              <a:tblPr firstRow="1" bandRow="1"/>
              <a:tblGrid>
                <a:gridCol w="889510">
                  <a:extLst>
                    <a:ext uri="{9D8B030D-6E8A-4147-A177-3AD203B41FA5}">
                      <a16:colId xmlns:a16="http://schemas.microsoft.com/office/drawing/2014/main" val="20000"/>
                    </a:ext>
                  </a:extLst>
                </a:gridCol>
                <a:gridCol w="9240960">
                  <a:extLst>
                    <a:ext uri="{9D8B030D-6E8A-4147-A177-3AD203B41FA5}">
                      <a16:colId xmlns:a16="http://schemas.microsoft.com/office/drawing/2014/main" val="20001"/>
                    </a:ext>
                  </a:extLst>
                </a:gridCol>
                <a:gridCol w="1147437">
                  <a:extLst>
                    <a:ext uri="{9D8B030D-6E8A-4147-A177-3AD203B41FA5}">
                      <a16:colId xmlns:a16="http://schemas.microsoft.com/office/drawing/2014/main" val="20002"/>
                    </a:ext>
                  </a:extLst>
                </a:gridCol>
              </a:tblGrid>
              <a:tr h="409835">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b="1" i="0" u="none">
                          <a:solidFill>
                            <a:schemeClr val="bg1"/>
                          </a:solidFill>
                          <a:latin typeface="+mn-lt"/>
                          <a:cs typeface="Calibri" panose="020F0502020204030204" pitchFamily="34" charset="0"/>
                        </a:rPr>
                        <a:t>No.</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b="1" i="0" u="none" dirty="0">
                          <a:solidFill>
                            <a:schemeClr val="bg1"/>
                          </a:solidFill>
                          <a:latin typeface="+mn-lt"/>
                          <a:cs typeface="Calibri" panose="020F0502020204030204" pitchFamily="34" charset="0"/>
                        </a:rPr>
                        <a:t>Topics</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b="1" i="0" u="none">
                          <a:solidFill>
                            <a:schemeClr val="bg1"/>
                          </a:solidFill>
                          <a:latin typeface="+mn-lt"/>
                          <a:cs typeface="Calibri" panose="020F0502020204030204" pitchFamily="34" charset="0"/>
                        </a:rPr>
                        <a:t>Pages </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36243">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i="0" dirty="0">
                          <a:solidFill>
                            <a:schemeClr val="tx1"/>
                          </a:solidFill>
                          <a:latin typeface="+mn-lt"/>
                          <a:cs typeface="Calibri" panose="020F0502020204030204" pitchFamily="34" charset="0"/>
                        </a:rPr>
                        <a:t>1</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algn="l" defTabSz="1043056" rtl="0" eaLnBrk="1" latinLnBrk="0" hangingPunct="1"/>
                      <a:r>
                        <a:rPr lang="en-US" sz="1200" b="0" kern="1200" noProof="0" dirty="0">
                          <a:solidFill>
                            <a:schemeClr val="tx1"/>
                          </a:solidFill>
                          <a:latin typeface="+mj-lt"/>
                          <a:ea typeface="+mj-ea"/>
                          <a:cs typeface="Arial" pitchFamily="34" charset="0"/>
                        </a:rPr>
                        <a:t>Training Strategy Overview</a:t>
                      </a: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algn="ctr" defTabSz="1043056" rtl="0" eaLnBrk="1" latinLnBrk="0" hangingPunct="1"/>
                      <a:r>
                        <a:rPr lang="en-JM" sz="1200" b="0" kern="1200" noProof="0" dirty="0">
                          <a:solidFill>
                            <a:srgbClr val="000000"/>
                          </a:solidFill>
                          <a:latin typeface="+mj-lt"/>
                          <a:ea typeface="+mj-ea"/>
                          <a:cs typeface="Arial" pitchFamily="34" charset="0"/>
                        </a:rPr>
                        <a:t>4</a:t>
                      </a:r>
                      <a:endParaRPr lang="en-US" sz="1200" b="0" kern="1200" noProof="0" dirty="0">
                        <a:solidFill>
                          <a:srgbClr val="000000"/>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36243">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i="0" dirty="0">
                          <a:solidFill>
                            <a:schemeClr val="tx1"/>
                          </a:solidFill>
                          <a:latin typeface="+mn-lt"/>
                          <a:cs typeface="Calibri" panose="020F0502020204030204" pitchFamily="34" charset="0"/>
                        </a:rPr>
                        <a:t>2</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1043056" rtl="0" eaLnBrk="1" latinLnBrk="0" hangingPunct="1"/>
                      <a:r>
                        <a:rPr lang="en-GB" sz="1200" b="0" kern="1200" noProof="0" dirty="0">
                          <a:solidFill>
                            <a:schemeClr val="tx1"/>
                          </a:solidFill>
                          <a:latin typeface="+mj-lt"/>
                          <a:ea typeface="+mj-ea"/>
                          <a:cs typeface="Arial" pitchFamily="34" charset="0"/>
                        </a:rPr>
                        <a:t>Guiding Principles and Keys to Success</a:t>
                      </a:r>
                      <a:endParaRPr lang="en-US" sz="1200" b="0" kern="1200" noProof="0" dirty="0">
                        <a:solidFill>
                          <a:schemeClr val="tx1"/>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ctr" defTabSz="1043056" rtl="0" eaLnBrk="1" latinLnBrk="0" hangingPunct="1"/>
                      <a:r>
                        <a:rPr lang="en-JM" sz="1200" b="0" kern="1200" noProof="0" dirty="0">
                          <a:solidFill>
                            <a:srgbClr val="000000"/>
                          </a:solidFill>
                          <a:latin typeface="+mj-lt"/>
                          <a:ea typeface="+mj-ea"/>
                          <a:cs typeface="Arial" pitchFamily="34" charset="0"/>
                        </a:rPr>
                        <a:t>6</a:t>
                      </a:r>
                      <a:endParaRPr lang="en-US" sz="1200" b="0" kern="1200" noProof="0" dirty="0">
                        <a:solidFill>
                          <a:srgbClr val="000000"/>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36243">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i="0" dirty="0">
                          <a:solidFill>
                            <a:schemeClr val="tx1"/>
                          </a:solidFill>
                          <a:latin typeface="+mn-lt"/>
                          <a:cs typeface="Calibri" panose="020F0502020204030204" pitchFamily="34" charset="0"/>
                        </a:rPr>
                        <a:t>3</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0" kern="1200" noProof="0" dirty="0">
                          <a:solidFill>
                            <a:schemeClr val="tx1"/>
                          </a:solidFill>
                          <a:latin typeface="+mj-lt"/>
                          <a:ea typeface="+mj-ea"/>
                          <a:cs typeface="Arial" pitchFamily="34" charset="0"/>
                        </a:rPr>
                        <a:t>Training Approach and Timeline</a:t>
                      </a:r>
                      <a:endParaRPr lang="en-US" sz="1200" b="0" kern="1200" noProof="0" dirty="0">
                        <a:solidFill>
                          <a:schemeClr val="tx1"/>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JM" sz="1200" b="0" kern="1200" noProof="0" dirty="0">
                          <a:solidFill>
                            <a:srgbClr val="000000"/>
                          </a:solidFill>
                          <a:latin typeface="+mj-lt"/>
                          <a:ea typeface="+mj-ea"/>
                          <a:cs typeface="Arial" pitchFamily="34" charset="0"/>
                        </a:rPr>
                        <a:t>8</a:t>
                      </a:r>
                      <a:endParaRPr lang="en-US" sz="1200" b="0" kern="1200" noProof="0" dirty="0">
                        <a:solidFill>
                          <a:srgbClr val="000000"/>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36243">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i="0">
                          <a:solidFill>
                            <a:schemeClr val="tx1"/>
                          </a:solidFill>
                          <a:latin typeface="+mn-lt"/>
                          <a:cs typeface="Calibri" panose="020F0502020204030204" pitchFamily="34" charset="0"/>
                        </a:rPr>
                        <a:t>4</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0" kern="1200" noProof="0" dirty="0">
                          <a:solidFill>
                            <a:schemeClr val="tx1"/>
                          </a:solidFill>
                          <a:latin typeface="+mj-lt"/>
                          <a:ea typeface="+mj-ea"/>
                          <a:cs typeface="Arial" pitchFamily="34" charset="0"/>
                        </a:rPr>
                        <a:t>Training Categories</a:t>
                      </a:r>
                      <a:endParaRPr lang="en-US" sz="1200" b="0" kern="1200" noProof="0" dirty="0">
                        <a:solidFill>
                          <a:schemeClr val="tx1"/>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JM" sz="1200" b="0" kern="1200" noProof="0" dirty="0">
                          <a:solidFill>
                            <a:srgbClr val="000000"/>
                          </a:solidFill>
                          <a:latin typeface="+mj-lt"/>
                          <a:ea typeface="+mj-ea"/>
                          <a:cs typeface="Arial" pitchFamily="34" charset="0"/>
                        </a:rPr>
                        <a:t>10</a:t>
                      </a:r>
                      <a:endParaRPr lang="en-US" sz="1200" b="0" kern="1200" noProof="0" dirty="0">
                        <a:solidFill>
                          <a:srgbClr val="000000"/>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36243">
                <a:tc>
                  <a:txBody>
                    <a:bodyPr/>
                    <a:lstStyle>
                      <a:lvl1pPr marL="0" algn="l" defTabSz="914400" rtl="0" eaLnBrk="1" latinLnBrk="0" hangingPunct="1">
                        <a:defRPr sz="1800" kern="1200">
                          <a:solidFill>
                            <a:schemeClr val="tx1"/>
                          </a:solidFill>
                          <a:latin typeface="Georgia"/>
                        </a:defRPr>
                      </a:lvl1pPr>
                      <a:lvl2pPr marL="457200" algn="l" defTabSz="914400" rtl="0" eaLnBrk="1" latinLnBrk="0" hangingPunct="1">
                        <a:defRPr sz="1800" kern="1200">
                          <a:solidFill>
                            <a:schemeClr val="tx1"/>
                          </a:solidFill>
                          <a:latin typeface="Georgia"/>
                        </a:defRPr>
                      </a:lvl2pPr>
                      <a:lvl3pPr marL="914400" algn="l" defTabSz="914400" rtl="0" eaLnBrk="1" latinLnBrk="0" hangingPunct="1">
                        <a:defRPr sz="1800" kern="1200">
                          <a:solidFill>
                            <a:schemeClr val="tx1"/>
                          </a:solidFill>
                          <a:latin typeface="Georgia"/>
                        </a:defRPr>
                      </a:lvl3pPr>
                      <a:lvl4pPr marL="1371600" algn="l" defTabSz="914400" rtl="0" eaLnBrk="1" latinLnBrk="0" hangingPunct="1">
                        <a:defRPr sz="1800" kern="1200">
                          <a:solidFill>
                            <a:schemeClr val="tx1"/>
                          </a:solidFill>
                          <a:latin typeface="Georgia"/>
                        </a:defRPr>
                      </a:lvl4pPr>
                      <a:lvl5pPr marL="1828800" algn="l" defTabSz="914400" rtl="0" eaLnBrk="1" latinLnBrk="0" hangingPunct="1">
                        <a:defRPr sz="1800" kern="1200">
                          <a:solidFill>
                            <a:schemeClr val="tx1"/>
                          </a:solidFill>
                          <a:latin typeface="Georgia"/>
                        </a:defRPr>
                      </a:lvl5pPr>
                      <a:lvl6pPr marL="2286000" algn="l" defTabSz="914400" rtl="0" eaLnBrk="1" latinLnBrk="0" hangingPunct="1">
                        <a:defRPr sz="1800" kern="1200">
                          <a:solidFill>
                            <a:schemeClr val="tx1"/>
                          </a:solidFill>
                          <a:latin typeface="Georgia"/>
                        </a:defRPr>
                      </a:lvl6pPr>
                      <a:lvl7pPr marL="2743200" algn="l" defTabSz="914400" rtl="0" eaLnBrk="1" latinLnBrk="0" hangingPunct="1">
                        <a:defRPr sz="1800" kern="1200">
                          <a:solidFill>
                            <a:schemeClr val="tx1"/>
                          </a:solidFill>
                          <a:latin typeface="Georgia"/>
                        </a:defRPr>
                      </a:lvl7pPr>
                      <a:lvl8pPr marL="3200400" algn="l" defTabSz="914400" rtl="0" eaLnBrk="1" latinLnBrk="0" hangingPunct="1">
                        <a:defRPr sz="1800" kern="1200">
                          <a:solidFill>
                            <a:schemeClr val="tx1"/>
                          </a:solidFill>
                          <a:latin typeface="Georgia"/>
                        </a:defRPr>
                      </a:lvl8pPr>
                      <a:lvl9pPr marL="3657600" algn="l" defTabSz="914400" rtl="0" eaLnBrk="1" latinLnBrk="0" hangingPunct="1">
                        <a:defRPr sz="1800" kern="1200">
                          <a:solidFill>
                            <a:schemeClr val="tx1"/>
                          </a:solidFill>
                          <a:latin typeface="Georgia"/>
                        </a:defRPr>
                      </a:lvl9pPr>
                    </a:lstStyle>
                    <a:p>
                      <a:pPr algn="ctr"/>
                      <a:r>
                        <a:rPr lang="en-US" sz="1200" i="0">
                          <a:solidFill>
                            <a:schemeClr val="tx1"/>
                          </a:solidFill>
                          <a:latin typeface="+mn-lt"/>
                          <a:cs typeface="Calibri" panose="020F0502020204030204" pitchFamily="34" charset="0"/>
                        </a:rPr>
                        <a:t>5 </a:t>
                      </a: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0" kern="1200" noProof="0" dirty="0">
                          <a:solidFill>
                            <a:schemeClr val="tx1"/>
                          </a:solidFill>
                          <a:latin typeface="+mj-lt"/>
                          <a:ea typeface="+mj-ea"/>
                          <a:cs typeface="Arial" pitchFamily="34" charset="0"/>
                        </a:rPr>
                        <a:t>Training Modules and Audience</a:t>
                      </a:r>
                      <a:endParaRPr lang="en-US" sz="1200" b="0" kern="1200" noProof="0" dirty="0">
                        <a:solidFill>
                          <a:schemeClr val="tx1"/>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JM" sz="1200" b="0" kern="1200" noProof="0" dirty="0">
                          <a:solidFill>
                            <a:srgbClr val="000000"/>
                          </a:solidFill>
                          <a:latin typeface="+mj-lt"/>
                          <a:ea typeface="+mj-ea"/>
                          <a:cs typeface="Arial" pitchFamily="34" charset="0"/>
                        </a:rPr>
                        <a:t>12</a:t>
                      </a:r>
                      <a:endParaRPr lang="en-US" sz="1200" b="0" kern="1200" noProof="0" dirty="0">
                        <a:solidFill>
                          <a:srgbClr val="000000"/>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536243">
                <a:tc>
                  <a:txBody>
                    <a:bodyPr/>
                    <a:lstStyle/>
                    <a:p>
                      <a:pPr algn="ctr"/>
                      <a:r>
                        <a:rPr lang="en-JM" sz="1200" i="0" dirty="0">
                          <a:solidFill>
                            <a:schemeClr val="tx1"/>
                          </a:solidFill>
                          <a:latin typeface="+mn-lt"/>
                          <a:cs typeface="Calibri" panose="020F0502020204030204" pitchFamily="34" charset="0"/>
                        </a:rPr>
                        <a:t>6</a:t>
                      </a:r>
                      <a:endParaRPr lang="en-US" sz="1200" i="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0" kern="1200" noProof="0" dirty="0">
                          <a:solidFill>
                            <a:schemeClr val="tx1"/>
                          </a:solidFill>
                          <a:latin typeface="+mj-lt"/>
                          <a:ea typeface="+mj-ea"/>
                          <a:cs typeface="Arial" pitchFamily="34" charset="0"/>
                        </a:rPr>
                        <a:t>Training Delivery Methods</a:t>
                      </a:r>
                      <a:endParaRPr lang="en-US" sz="1200" b="0" kern="1200" noProof="0" dirty="0">
                        <a:solidFill>
                          <a:schemeClr val="tx1"/>
                        </a:solidFill>
                        <a:latin typeface="+mj-lt"/>
                        <a:ea typeface="+mj-ea"/>
                        <a:cs typeface="Arial" pitchFamily="34" charset="0"/>
                      </a:endParaRP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848674" rtl="0" eaLnBrk="1" fontAlgn="auto" latinLnBrk="0" hangingPunct="1">
                        <a:lnSpc>
                          <a:spcPct val="100000"/>
                        </a:lnSpc>
                        <a:spcBef>
                          <a:spcPts val="0"/>
                        </a:spcBef>
                        <a:spcAft>
                          <a:spcPts val="0"/>
                        </a:spcAft>
                        <a:buClrTx/>
                        <a:buSzTx/>
                        <a:buFontTx/>
                        <a:buNone/>
                        <a:tabLst/>
                        <a:defRPr/>
                      </a:pPr>
                      <a:r>
                        <a:rPr lang="en-JM" sz="1200" b="0" i="0" baseline="0" dirty="0">
                          <a:solidFill>
                            <a:schemeClr val="tx1"/>
                          </a:solidFill>
                          <a:latin typeface="+mn-lt"/>
                          <a:cs typeface="Calibri" panose="020F0502020204030204" pitchFamily="34" charset="0"/>
                        </a:rPr>
                        <a:t>14</a:t>
                      </a:r>
                      <a:endParaRPr lang="en-US" sz="1200" b="0" i="0" baseline="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89771334"/>
                  </a:ext>
                </a:extLst>
              </a:tr>
              <a:tr h="536243">
                <a:tc>
                  <a:txBody>
                    <a:bodyPr/>
                    <a:lstStyle/>
                    <a:p>
                      <a:pPr algn="ctr"/>
                      <a:r>
                        <a:rPr lang="en-JM" sz="1200" i="0" dirty="0">
                          <a:solidFill>
                            <a:schemeClr val="tx1"/>
                          </a:solidFill>
                          <a:latin typeface="+mn-lt"/>
                          <a:cs typeface="Calibri" panose="020F0502020204030204" pitchFamily="34" charset="0"/>
                        </a:rPr>
                        <a:t>7</a:t>
                      </a:r>
                      <a:endParaRPr lang="en-US" sz="1200" i="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kern="1200" noProof="0" dirty="0">
                          <a:solidFill>
                            <a:schemeClr val="tx1"/>
                          </a:solidFill>
                          <a:latin typeface="+mj-lt"/>
                          <a:ea typeface="+mj-ea"/>
                          <a:cs typeface="Arial" pitchFamily="34" charset="0"/>
                        </a:rPr>
                        <a:t>Training Location</a:t>
                      </a: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848674" rtl="0" eaLnBrk="1" fontAlgn="auto" latinLnBrk="0" hangingPunct="1">
                        <a:lnSpc>
                          <a:spcPct val="100000"/>
                        </a:lnSpc>
                        <a:spcBef>
                          <a:spcPts val="0"/>
                        </a:spcBef>
                        <a:spcAft>
                          <a:spcPts val="0"/>
                        </a:spcAft>
                        <a:buClrTx/>
                        <a:buSzTx/>
                        <a:buFontTx/>
                        <a:buNone/>
                        <a:tabLst/>
                        <a:defRPr/>
                      </a:pPr>
                      <a:r>
                        <a:rPr lang="en-JM" sz="1200" b="0" i="0" baseline="0" dirty="0">
                          <a:solidFill>
                            <a:schemeClr val="tx1"/>
                          </a:solidFill>
                          <a:latin typeface="+mn-lt"/>
                          <a:cs typeface="Calibri" panose="020F0502020204030204" pitchFamily="34" charset="0"/>
                        </a:rPr>
                        <a:t>16</a:t>
                      </a:r>
                      <a:endParaRPr lang="en-US" sz="1200" b="0" i="0" baseline="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14134828"/>
                  </a:ext>
                </a:extLst>
              </a:tr>
              <a:tr h="536243">
                <a:tc>
                  <a:txBody>
                    <a:bodyPr/>
                    <a:lstStyle/>
                    <a:p>
                      <a:pPr algn="ctr"/>
                      <a:r>
                        <a:rPr lang="en-JM" sz="1200" i="0" dirty="0">
                          <a:solidFill>
                            <a:schemeClr val="tx1"/>
                          </a:solidFill>
                          <a:latin typeface="+mn-lt"/>
                          <a:cs typeface="Calibri" panose="020F0502020204030204" pitchFamily="34" charset="0"/>
                        </a:rPr>
                        <a:t>8</a:t>
                      </a:r>
                      <a:endParaRPr lang="en-US" sz="1200" i="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kern="1200" noProof="0" dirty="0">
                          <a:solidFill>
                            <a:schemeClr val="tx1"/>
                          </a:solidFill>
                          <a:latin typeface="+mj-lt"/>
                          <a:ea typeface="+mj-ea"/>
                          <a:cs typeface="Arial" pitchFamily="34" charset="0"/>
                        </a:rPr>
                        <a:t>Dependencies, Important Dates and Key Milestones</a:t>
                      </a: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848674" rtl="0" eaLnBrk="1" fontAlgn="auto" latinLnBrk="0" hangingPunct="1">
                        <a:lnSpc>
                          <a:spcPct val="100000"/>
                        </a:lnSpc>
                        <a:spcBef>
                          <a:spcPts val="0"/>
                        </a:spcBef>
                        <a:spcAft>
                          <a:spcPts val="0"/>
                        </a:spcAft>
                        <a:buClrTx/>
                        <a:buSzTx/>
                        <a:buFontTx/>
                        <a:buNone/>
                        <a:tabLst/>
                        <a:defRPr/>
                      </a:pPr>
                      <a:r>
                        <a:rPr lang="en-JM" sz="1200" b="0" i="0" baseline="0" dirty="0">
                          <a:solidFill>
                            <a:schemeClr val="tx1"/>
                          </a:solidFill>
                          <a:latin typeface="+mn-lt"/>
                          <a:cs typeface="Calibri" panose="020F0502020204030204" pitchFamily="34" charset="0"/>
                        </a:rPr>
                        <a:t>18</a:t>
                      </a:r>
                      <a:endParaRPr lang="en-US" sz="1200" b="0" i="0" baseline="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9911383"/>
                  </a:ext>
                </a:extLst>
              </a:tr>
              <a:tr h="536243">
                <a:tc>
                  <a:txBody>
                    <a:bodyPr/>
                    <a:lstStyle/>
                    <a:p>
                      <a:pPr algn="ctr"/>
                      <a:r>
                        <a:rPr lang="en-JM" sz="1200" i="0" dirty="0">
                          <a:solidFill>
                            <a:schemeClr val="tx1"/>
                          </a:solidFill>
                          <a:latin typeface="+mn-lt"/>
                          <a:cs typeface="Calibri" panose="020F0502020204030204" pitchFamily="34" charset="0"/>
                        </a:rPr>
                        <a:t>9</a:t>
                      </a:r>
                      <a:endParaRPr lang="en-US" sz="1200" i="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kern="1200" noProof="0" dirty="0">
                          <a:solidFill>
                            <a:schemeClr val="tx1"/>
                          </a:solidFill>
                          <a:latin typeface="+mj-lt"/>
                          <a:ea typeface="+mj-ea"/>
                          <a:cs typeface="Arial" pitchFamily="34" charset="0"/>
                        </a:rPr>
                        <a:t>Training Evaluation</a:t>
                      </a:r>
                    </a:p>
                  </a:txBody>
                  <a:tcPr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848674" rtl="0" eaLnBrk="1" fontAlgn="auto" latinLnBrk="0" hangingPunct="1">
                        <a:lnSpc>
                          <a:spcPct val="100000"/>
                        </a:lnSpc>
                        <a:spcBef>
                          <a:spcPts val="0"/>
                        </a:spcBef>
                        <a:spcAft>
                          <a:spcPts val="0"/>
                        </a:spcAft>
                        <a:buClrTx/>
                        <a:buSzTx/>
                        <a:buFontTx/>
                        <a:buNone/>
                        <a:tabLst/>
                        <a:defRPr/>
                      </a:pPr>
                      <a:r>
                        <a:rPr lang="en-JM" sz="1200" b="0" i="0" baseline="0" dirty="0">
                          <a:solidFill>
                            <a:schemeClr val="tx1"/>
                          </a:solidFill>
                          <a:latin typeface="+mn-lt"/>
                          <a:cs typeface="Calibri" panose="020F0502020204030204" pitchFamily="34" charset="0"/>
                        </a:rPr>
                        <a:t>20</a:t>
                      </a:r>
                      <a:endParaRPr lang="en-US" sz="1200" b="0" i="0" baseline="0" dirty="0">
                        <a:solidFill>
                          <a:schemeClr val="tx1"/>
                        </a:solidFill>
                        <a:latin typeface="+mn-lt"/>
                        <a:cs typeface="Calibri" panose="020F0502020204030204" pitchFamily="34" charset="0"/>
                      </a:endParaRPr>
                    </a:p>
                  </a:txBody>
                  <a:tcPr marL="121857" marR="121857" marT="60928" marB="60928"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38229997"/>
                  </a:ext>
                </a:extLst>
              </a:tr>
            </a:tbl>
          </a:graphicData>
        </a:graphic>
      </p:graphicFrame>
    </p:spTree>
    <p:extLst>
      <p:ext uri="{BB962C8B-B14F-4D97-AF65-F5344CB8AC3E}">
        <p14:creationId xmlns:p14="http://schemas.microsoft.com/office/powerpoint/2010/main" val="3628555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1</a:t>
            </a:r>
            <a:br>
              <a:rPr lang="en-JM" dirty="0">
                <a:solidFill>
                  <a:srgbClr val="792989"/>
                </a:solidFill>
              </a:rPr>
            </a:br>
            <a:r>
              <a:rPr lang="en-JM" dirty="0">
                <a:solidFill>
                  <a:srgbClr val="792989"/>
                </a:solidFill>
              </a:rPr>
              <a:t>Training strategy overview</a:t>
            </a:r>
          </a:p>
        </p:txBody>
      </p:sp>
    </p:spTree>
    <p:extLst>
      <p:ext uri="{BB962C8B-B14F-4D97-AF65-F5344CB8AC3E}">
        <p14:creationId xmlns:p14="http://schemas.microsoft.com/office/powerpoint/2010/main" val="622569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strategy overview</a:t>
            </a:r>
            <a:endParaRPr lang="en-JP" sz="4400" dirty="0">
              <a:solidFill>
                <a:srgbClr val="7E38AB"/>
              </a:solidFill>
              <a:latin typeface="+mj-lt"/>
            </a:endParaRPr>
          </a:p>
        </p:txBody>
      </p:sp>
      <p:sp>
        <p:nvSpPr>
          <p:cNvPr id="5" name="Text Placeholder 5" descr="2D Slides">
            <a:extLst>
              <a:ext uri="{FF2B5EF4-FFF2-40B4-BE49-F238E27FC236}">
                <a16:creationId xmlns:a16="http://schemas.microsoft.com/office/drawing/2014/main" id="{17280754-26ED-47BA-9642-941786422A6B}"/>
              </a:ext>
            </a:extLst>
          </p:cNvPr>
          <p:cNvSpPr txBox="1">
            <a:spLocks/>
          </p:cNvSpPr>
          <p:nvPr/>
        </p:nvSpPr>
        <p:spPr>
          <a:xfrm>
            <a:off x="604434" y="1452562"/>
            <a:ext cx="3837218" cy="3064439"/>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Font typeface="Arial" panose="020B0604020202020204" pitchFamily="34" charset="0"/>
              <a:buNone/>
            </a:pPr>
            <a:r>
              <a:rPr lang="en-US" sz="1200" dirty="0">
                <a:solidFill>
                  <a:prstClr val="black"/>
                </a:solidFill>
                <a:cs typeface="Arial" panose="020B0604020202020204" pitchFamily="34" charset="0"/>
              </a:rPr>
              <a:t>A training strategy is key to ensure that all impacted end-users of the &lt;Name&gt; programme will be adequately trained at the right time through the right channel. </a:t>
            </a:r>
          </a:p>
          <a:p>
            <a:pPr marL="0" indent="0">
              <a:lnSpc>
                <a:spcPct val="100000"/>
              </a:lnSpc>
              <a:spcBef>
                <a:spcPts val="0"/>
              </a:spcBef>
              <a:spcAft>
                <a:spcPts val="600"/>
              </a:spcAft>
              <a:buFont typeface="Arial" panose="020B0604020202020204" pitchFamily="34" charset="0"/>
              <a:buNone/>
            </a:pPr>
            <a:r>
              <a:rPr lang="en-US" sz="1200" dirty="0">
                <a:solidFill>
                  <a:prstClr val="black"/>
                </a:solidFill>
                <a:cs typeface="Arial" panose="020B0604020202020204" pitchFamily="34" charset="0"/>
              </a:rPr>
              <a:t>The training strategy will serve as a comprehensive guide that includes training approach and timelines, governance structures, training modules and audiences, training locations, and delivery methods for the training sessions. </a:t>
            </a:r>
          </a:p>
          <a:p>
            <a:pPr marL="0" indent="0">
              <a:lnSpc>
                <a:spcPct val="100000"/>
              </a:lnSpc>
              <a:spcBef>
                <a:spcPts val="0"/>
              </a:spcBef>
              <a:spcAft>
                <a:spcPts val="600"/>
              </a:spcAft>
              <a:buFont typeface="Arial" panose="020B0604020202020204" pitchFamily="34" charset="0"/>
              <a:buNone/>
            </a:pPr>
            <a:r>
              <a:rPr lang="en-US" sz="1200" dirty="0">
                <a:solidFill>
                  <a:prstClr val="black"/>
                </a:solidFill>
                <a:cs typeface="Arial" panose="020B0604020202020204" pitchFamily="34" charset="0"/>
              </a:rPr>
              <a:t>The strategy will then be used to develop detailed training plans that will be shared with the &lt;Name&gt; programme team and other respective business stakeholders. </a:t>
            </a:r>
          </a:p>
          <a:p>
            <a:pPr marL="0" indent="0">
              <a:lnSpc>
                <a:spcPct val="100000"/>
              </a:lnSpc>
              <a:spcBef>
                <a:spcPts val="0"/>
              </a:spcBef>
              <a:spcAft>
                <a:spcPts val="600"/>
              </a:spcAft>
              <a:buFont typeface="Arial" panose="020B0604020202020204" pitchFamily="34" charset="0"/>
              <a:buNone/>
            </a:pPr>
            <a:r>
              <a:rPr lang="en-US" sz="1200" dirty="0">
                <a:solidFill>
                  <a:prstClr val="black"/>
                </a:solidFill>
                <a:cs typeface="Arial" panose="020B0604020202020204" pitchFamily="34" charset="0"/>
              </a:rPr>
              <a:t>Training will be a continuous process and will occur throughout and beyond the programme. The end-users will receive the required theoretical and practical experience supported with the required evaluations to ensure knowledge transfer and understandability.</a:t>
            </a:r>
          </a:p>
        </p:txBody>
      </p:sp>
      <p:cxnSp>
        <p:nvCxnSpPr>
          <p:cNvPr id="6" name="Straight Connector 5">
            <a:extLst>
              <a:ext uri="{FF2B5EF4-FFF2-40B4-BE49-F238E27FC236}">
                <a16:creationId xmlns:a16="http://schemas.microsoft.com/office/drawing/2014/main" id="{7D67B8CA-D1FF-4CE8-8B9C-3F6C58A61A04}"/>
              </a:ext>
            </a:extLst>
          </p:cNvPr>
          <p:cNvCxnSpPr>
            <a:cxnSpLocks/>
          </p:cNvCxnSpPr>
          <p:nvPr/>
        </p:nvCxnSpPr>
        <p:spPr>
          <a:xfrm>
            <a:off x="544742" y="1543911"/>
            <a:ext cx="0" cy="2893201"/>
          </a:xfrm>
          <a:prstGeom prst="line">
            <a:avLst/>
          </a:prstGeom>
          <a:noFill/>
          <a:ln w="19050" cap="flat" cmpd="sng" algn="ctr">
            <a:solidFill>
              <a:schemeClr val="accent1"/>
            </a:solidFill>
            <a:prstDash val="solid"/>
            <a:miter lim="800000"/>
          </a:ln>
          <a:effectLst/>
        </p:spPr>
      </p:cxnSp>
      <p:sp>
        <p:nvSpPr>
          <p:cNvPr id="7" name="Oval 6">
            <a:extLst>
              <a:ext uri="{FF2B5EF4-FFF2-40B4-BE49-F238E27FC236}">
                <a16:creationId xmlns:a16="http://schemas.microsoft.com/office/drawing/2014/main" id="{E8E23C94-DF4A-4721-8438-D71478ECCA5D}"/>
              </a:ext>
            </a:extLst>
          </p:cNvPr>
          <p:cNvSpPr/>
          <p:nvPr/>
        </p:nvSpPr>
        <p:spPr>
          <a:xfrm>
            <a:off x="497752" y="1541372"/>
            <a:ext cx="91440" cy="91440"/>
          </a:xfrm>
          <a:prstGeom prst="ellipse">
            <a:avLst/>
          </a:prstGeom>
          <a:solidFill>
            <a:schemeClr val="accent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8" name="Oval 7">
            <a:extLst>
              <a:ext uri="{FF2B5EF4-FFF2-40B4-BE49-F238E27FC236}">
                <a16:creationId xmlns:a16="http://schemas.microsoft.com/office/drawing/2014/main" id="{82585DCD-E979-458D-A5C3-4B5B2F1AD4ED}"/>
              </a:ext>
            </a:extLst>
          </p:cNvPr>
          <p:cNvSpPr/>
          <p:nvPr/>
        </p:nvSpPr>
        <p:spPr>
          <a:xfrm>
            <a:off x="497752" y="2179809"/>
            <a:ext cx="91440" cy="91440"/>
          </a:xfrm>
          <a:prstGeom prst="ellipse">
            <a:avLst/>
          </a:prstGeom>
          <a:solidFill>
            <a:schemeClr val="accent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9" name="Oval 8">
            <a:extLst>
              <a:ext uri="{FF2B5EF4-FFF2-40B4-BE49-F238E27FC236}">
                <a16:creationId xmlns:a16="http://schemas.microsoft.com/office/drawing/2014/main" id="{F08D912D-DDB9-464A-AC2D-BD968FAEC927}"/>
              </a:ext>
            </a:extLst>
          </p:cNvPr>
          <p:cNvSpPr/>
          <p:nvPr/>
        </p:nvSpPr>
        <p:spPr>
          <a:xfrm>
            <a:off x="497752" y="2984781"/>
            <a:ext cx="91440" cy="91440"/>
          </a:xfrm>
          <a:prstGeom prst="ellipse">
            <a:avLst/>
          </a:prstGeom>
          <a:solidFill>
            <a:schemeClr val="accent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10" name="Oval 9">
            <a:extLst>
              <a:ext uri="{FF2B5EF4-FFF2-40B4-BE49-F238E27FC236}">
                <a16:creationId xmlns:a16="http://schemas.microsoft.com/office/drawing/2014/main" id="{6DA59759-5BA0-4B54-A329-364DBFA6CC2E}"/>
              </a:ext>
            </a:extLst>
          </p:cNvPr>
          <p:cNvSpPr/>
          <p:nvPr/>
        </p:nvSpPr>
        <p:spPr>
          <a:xfrm>
            <a:off x="502833" y="3626239"/>
            <a:ext cx="91440" cy="91440"/>
          </a:xfrm>
          <a:prstGeom prst="ellipse">
            <a:avLst/>
          </a:prstGeom>
          <a:solidFill>
            <a:schemeClr val="accent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13" name="Rectangle 12">
            <a:extLst>
              <a:ext uri="{FF2B5EF4-FFF2-40B4-BE49-F238E27FC236}">
                <a16:creationId xmlns:a16="http://schemas.microsoft.com/office/drawing/2014/main" id="{525E3E36-846B-44FB-82A0-0390A9D97C88}"/>
              </a:ext>
            </a:extLst>
          </p:cNvPr>
          <p:cNvSpPr/>
          <p:nvPr/>
        </p:nvSpPr>
        <p:spPr>
          <a:xfrm>
            <a:off x="8290747" y="1275481"/>
            <a:ext cx="2925268" cy="671338"/>
          </a:xfrm>
          <a:prstGeom prst="rect">
            <a:avLst/>
          </a:prstGeom>
        </p:spPr>
        <p:txBody>
          <a:bodyPr wrap="square">
            <a:spAutoFit/>
          </a:bodyPr>
          <a:lstStyle/>
          <a:p>
            <a:pPr marL="0" marR="0" lvl="0" indent="0" defTabSz="914400" eaLnBrk="1" fontAlgn="auto" latinLnBrk="0" hangingPunct="1">
              <a:lnSpc>
                <a:spcPct val="106000"/>
              </a:lnSpc>
              <a:spcBef>
                <a:spcPts val="0"/>
              </a:spcBef>
              <a:spcAft>
                <a:spcPts val="0"/>
              </a:spcAft>
              <a:buClrTx/>
              <a:buSzTx/>
              <a:buFontTx/>
              <a:buNone/>
              <a:tabLst>
                <a:tab pos="457200" algn="l"/>
                <a:tab pos="1998980" algn="l"/>
              </a:tabLst>
              <a:defRPr/>
            </a:pPr>
            <a:r>
              <a:rPr kumimoji="0" lang="en-AU"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Learn IT applications and new tools critical to supporting the &lt;Name&gt; programme and maximising efficiency within a specific role.</a:t>
            </a:r>
            <a:endParaRPr kumimoji="0" lang="en-US" b="0" i="0" u="none" strike="noStrike" kern="0" cap="none" spc="0" normalizeH="0" baseline="0" noProof="0" dirty="0">
              <a:ln>
                <a:noFill/>
              </a:ln>
              <a:solidFill>
                <a:prstClr val="black"/>
              </a:solidFill>
              <a:effectLst/>
              <a:uLnTx/>
              <a:uFillTx/>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C675D0D5-CEBB-4BBD-83E0-DE6279BCF119}"/>
              </a:ext>
            </a:extLst>
          </p:cNvPr>
          <p:cNvSpPr/>
          <p:nvPr/>
        </p:nvSpPr>
        <p:spPr>
          <a:xfrm>
            <a:off x="8616280" y="2160315"/>
            <a:ext cx="2729292" cy="1062855"/>
          </a:xfrm>
          <a:prstGeom prst="rect">
            <a:avLst/>
          </a:prstGeom>
        </p:spPr>
        <p:txBody>
          <a:bodyPr wrap="square">
            <a:spAutoFit/>
          </a:bodyPr>
          <a:lstStyle/>
          <a:p>
            <a:pPr marL="0" marR="0" lvl="0" indent="0" defTabSz="914400" eaLnBrk="1" fontAlgn="auto" latinLnBrk="0" hangingPunct="1">
              <a:lnSpc>
                <a:spcPct val="106000"/>
              </a:lnSpc>
              <a:spcBef>
                <a:spcPts val="0"/>
              </a:spcBef>
              <a:spcAft>
                <a:spcPts val="0"/>
              </a:spcAft>
              <a:buClrTx/>
              <a:buSzTx/>
              <a:buFontTx/>
              <a:buNone/>
              <a:tabLst>
                <a:tab pos="457200" algn="l"/>
                <a:tab pos="199898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Review </a:t>
            </a:r>
            <a:r>
              <a:rPr kumimoji="0" lang="en-US" sz="1200" b="0" i="0" u="none" strike="noStrike" kern="0" cap="none" spc="0" normalizeH="0" baseline="0" noProof="0" dirty="0" err="1">
                <a:ln>
                  <a:noFill/>
                </a:ln>
                <a:solidFill>
                  <a:prstClr val="black"/>
                </a:solidFill>
                <a:effectLst/>
                <a:uLnTx/>
                <a:uFillTx/>
                <a:ea typeface="Times New Roman" panose="02020603050405020304" pitchFamily="18" charset="0"/>
                <a:cs typeface="Times New Roman" panose="02020603050405020304" pitchFamily="18" charset="0"/>
              </a:rPr>
              <a:t>organisation</a:t>
            </a: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-wide and installation specific processes and controls to understand leading practices, governing structures, and standard operating procedures.</a:t>
            </a:r>
            <a:endParaRPr kumimoji="0" lang="en-US" sz="1600" b="0" i="0" u="none" strike="noStrike" kern="0" cap="none" spc="0" normalizeH="0" baseline="0" noProof="0" dirty="0">
              <a:ln>
                <a:noFill/>
              </a:ln>
              <a:solidFill>
                <a:prstClr val="black"/>
              </a:solidFill>
              <a:effectLst/>
              <a:uLnTx/>
              <a:uFillTx/>
              <a:ea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C334D8BD-F1F2-4E82-8F0A-B6315EFCB810}"/>
              </a:ext>
            </a:extLst>
          </p:cNvPr>
          <p:cNvSpPr/>
          <p:nvPr/>
        </p:nvSpPr>
        <p:spPr>
          <a:xfrm>
            <a:off x="8616280" y="3268888"/>
            <a:ext cx="2599735" cy="867097"/>
          </a:xfrm>
          <a:prstGeom prst="rect">
            <a:avLst/>
          </a:prstGeom>
        </p:spPr>
        <p:txBody>
          <a:bodyPr wrap="square">
            <a:spAutoFit/>
          </a:bodyPr>
          <a:lstStyle/>
          <a:p>
            <a:pPr marL="0" marR="0" lvl="0" indent="0" defTabSz="914400" eaLnBrk="1" fontAlgn="auto" latinLnBrk="0" hangingPunct="1">
              <a:lnSpc>
                <a:spcPct val="106000"/>
              </a:lnSpc>
              <a:spcBef>
                <a:spcPts val="0"/>
              </a:spcBef>
              <a:spcAft>
                <a:spcPts val="0"/>
              </a:spcAft>
              <a:buClrTx/>
              <a:buSzTx/>
              <a:buFontTx/>
              <a:buNone/>
              <a:tabLst>
                <a:tab pos="457200" algn="l"/>
                <a:tab pos="199898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Identify opportunities to improve relationship building, motivate collaboration, encourage creativity, and reward superior customer service.</a:t>
            </a:r>
            <a:endParaRPr kumimoji="0" lang="en-US" b="0" i="0" u="none" strike="noStrike" kern="0" cap="none" spc="0" normalizeH="0" baseline="0" noProof="0" dirty="0">
              <a:ln>
                <a:noFill/>
              </a:ln>
              <a:solidFill>
                <a:prstClr val="black"/>
              </a:solidFill>
              <a:effectLst/>
              <a:uLnTx/>
              <a:uFillTx/>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id="{6A602BE2-53E0-4580-A46E-883F069922C3}"/>
              </a:ext>
            </a:extLst>
          </p:cNvPr>
          <p:cNvSpPr/>
          <p:nvPr/>
        </p:nvSpPr>
        <p:spPr>
          <a:xfrm>
            <a:off x="8352133" y="4244867"/>
            <a:ext cx="3226740" cy="475579"/>
          </a:xfrm>
          <a:prstGeom prst="rect">
            <a:avLst/>
          </a:prstGeom>
        </p:spPr>
        <p:txBody>
          <a:bodyPr wrap="square">
            <a:spAutoFit/>
          </a:bodyPr>
          <a:lstStyle/>
          <a:p>
            <a:pPr marL="0" marR="0" lvl="0" indent="0" defTabSz="914400" eaLnBrk="1" fontAlgn="auto" latinLnBrk="0" hangingPunct="1">
              <a:lnSpc>
                <a:spcPct val="106000"/>
              </a:lnSpc>
              <a:spcBef>
                <a:spcPts val="0"/>
              </a:spcBef>
              <a:spcAft>
                <a:spcPts val="0"/>
              </a:spcAft>
              <a:buClrTx/>
              <a:buSzTx/>
              <a:buFontTx/>
              <a:buNone/>
              <a:tabLst>
                <a:tab pos="457200" algn="l"/>
                <a:tab pos="199898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Review key activities and overarching guidance instrumental for success</a:t>
            </a:r>
            <a:endParaRPr kumimoji="0" lang="en-US" sz="1600" b="0" i="0" u="none" strike="noStrike" kern="0" cap="none" spc="0" normalizeH="0" baseline="0" noProof="0" dirty="0">
              <a:ln>
                <a:noFill/>
              </a:ln>
              <a:solidFill>
                <a:prstClr val="black"/>
              </a:solidFill>
              <a:effectLst/>
              <a:uLnTx/>
              <a:uFillTx/>
              <a:ea typeface="Calibri" panose="020F0502020204030204" pitchFamily="34" charset="0"/>
              <a:cs typeface="Times New Roman" panose="02020603050405020304" pitchFamily="18" charset="0"/>
            </a:endParaRPr>
          </a:p>
        </p:txBody>
      </p:sp>
      <p:cxnSp>
        <p:nvCxnSpPr>
          <p:cNvPr id="17" name="Straight Connector 16">
            <a:extLst>
              <a:ext uri="{FF2B5EF4-FFF2-40B4-BE49-F238E27FC236}">
                <a16:creationId xmlns:a16="http://schemas.microsoft.com/office/drawing/2014/main" id="{13B5234A-155B-40A0-972B-FDEA51FCF688}"/>
              </a:ext>
            </a:extLst>
          </p:cNvPr>
          <p:cNvCxnSpPr>
            <a:cxnSpLocks/>
          </p:cNvCxnSpPr>
          <p:nvPr/>
        </p:nvCxnSpPr>
        <p:spPr>
          <a:xfrm>
            <a:off x="8290747" y="2003904"/>
            <a:ext cx="2925268" cy="0"/>
          </a:xfrm>
          <a:prstGeom prst="line">
            <a:avLst/>
          </a:prstGeom>
          <a:noFill/>
          <a:ln w="6350" cap="flat" cmpd="sng" algn="ctr">
            <a:solidFill>
              <a:srgbClr val="FFCF01"/>
            </a:solidFill>
            <a:prstDash val="solid"/>
            <a:miter lim="800000"/>
          </a:ln>
          <a:effectLst/>
        </p:spPr>
      </p:cxnSp>
      <p:cxnSp>
        <p:nvCxnSpPr>
          <p:cNvPr id="18" name="Straight Connector 17">
            <a:extLst>
              <a:ext uri="{FF2B5EF4-FFF2-40B4-BE49-F238E27FC236}">
                <a16:creationId xmlns:a16="http://schemas.microsoft.com/office/drawing/2014/main" id="{A1701D46-BE1E-4043-9F4D-C7D559D12D30}"/>
              </a:ext>
            </a:extLst>
          </p:cNvPr>
          <p:cNvCxnSpPr>
            <a:cxnSpLocks/>
          </p:cNvCxnSpPr>
          <p:nvPr/>
        </p:nvCxnSpPr>
        <p:spPr>
          <a:xfrm>
            <a:off x="8290747" y="4165725"/>
            <a:ext cx="2925268" cy="0"/>
          </a:xfrm>
          <a:prstGeom prst="line">
            <a:avLst/>
          </a:prstGeom>
          <a:noFill/>
          <a:ln w="6350" cap="flat" cmpd="sng" algn="ctr">
            <a:solidFill>
              <a:srgbClr val="FFCF01"/>
            </a:solidFill>
            <a:prstDash val="solid"/>
            <a:miter lim="800000"/>
          </a:ln>
          <a:effectLst/>
        </p:spPr>
      </p:cxnSp>
      <p:cxnSp>
        <p:nvCxnSpPr>
          <p:cNvPr id="19" name="Straight Connector 18">
            <a:extLst>
              <a:ext uri="{FF2B5EF4-FFF2-40B4-BE49-F238E27FC236}">
                <a16:creationId xmlns:a16="http://schemas.microsoft.com/office/drawing/2014/main" id="{2EB13DEB-1AF6-4AF0-8538-1B270FC25333}"/>
              </a:ext>
            </a:extLst>
          </p:cNvPr>
          <p:cNvCxnSpPr>
            <a:cxnSpLocks/>
          </p:cNvCxnSpPr>
          <p:nvPr/>
        </p:nvCxnSpPr>
        <p:spPr>
          <a:xfrm>
            <a:off x="8532572" y="3220498"/>
            <a:ext cx="2683443" cy="0"/>
          </a:xfrm>
          <a:prstGeom prst="line">
            <a:avLst/>
          </a:prstGeom>
          <a:noFill/>
          <a:ln w="6350" cap="flat" cmpd="sng" algn="ctr">
            <a:solidFill>
              <a:srgbClr val="FFCF01"/>
            </a:solidFill>
            <a:prstDash val="solid"/>
            <a:miter lim="800000"/>
          </a:ln>
          <a:effectLst/>
        </p:spPr>
      </p:cxnSp>
      <p:sp>
        <p:nvSpPr>
          <p:cNvPr id="21" name="Rectangle 20">
            <a:extLst>
              <a:ext uri="{FF2B5EF4-FFF2-40B4-BE49-F238E27FC236}">
                <a16:creationId xmlns:a16="http://schemas.microsoft.com/office/drawing/2014/main" id="{A3C37A9D-DAB6-4F85-9846-84436B59259A}"/>
              </a:ext>
            </a:extLst>
          </p:cNvPr>
          <p:cNvSpPr/>
          <p:nvPr/>
        </p:nvSpPr>
        <p:spPr>
          <a:xfrm>
            <a:off x="544742" y="4941704"/>
            <a:ext cx="11236317" cy="1488832"/>
          </a:xfrm>
          <a:prstGeom prst="rect">
            <a:avLst/>
          </a:prstGeom>
          <a:solidFill>
            <a:sysClr val="window" lastClr="FFFFFF"/>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2" name="Rectangle 21">
            <a:extLst>
              <a:ext uri="{FF2B5EF4-FFF2-40B4-BE49-F238E27FC236}">
                <a16:creationId xmlns:a16="http://schemas.microsoft.com/office/drawing/2014/main" id="{46D9CA3C-56A1-4296-818D-77004D03CCD5}"/>
              </a:ext>
            </a:extLst>
          </p:cNvPr>
          <p:cNvSpPr/>
          <p:nvPr/>
        </p:nvSpPr>
        <p:spPr>
          <a:xfrm>
            <a:off x="1405531" y="4955231"/>
            <a:ext cx="1888991" cy="1354089"/>
          </a:xfrm>
          <a:prstGeom prst="rect">
            <a:avLst/>
          </a:prstGeom>
        </p:spPr>
        <p:txBody>
          <a:bodyPr wrap="square">
            <a:spAutoFit/>
          </a:bodyPr>
          <a:lstStyle/>
          <a:p>
            <a:pPr marL="0" marR="0" lvl="0" indent="0" defTabSz="914400" eaLnBrk="1" fontAlgn="auto" latinLnBrk="0" hangingPunct="1">
              <a:lnSpc>
                <a:spcPct val="115000"/>
              </a:lnSpc>
              <a:spcBef>
                <a:spcPts val="480"/>
              </a:spcBef>
              <a:spcAft>
                <a:spcPts val="1200"/>
              </a:spcAft>
              <a:buClrTx/>
              <a:buSzTx/>
              <a:buFontTx/>
              <a:buNone/>
              <a:tabLst>
                <a:tab pos="457200" algn="l"/>
              </a:tabLst>
              <a:defRPr/>
            </a:pPr>
            <a:r>
              <a:rPr kumimoji="0" lang="en-JM"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Define an approach for how to design, develop, implement / deliver, and evaluate &lt;Name&gt; programme training(s) for impacted end-users</a:t>
            </a:r>
            <a:endPar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endParaRPr>
          </a:p>
        </p:txBody>
      </p:sp>
      <p:sp>
        <p:nvSpPr>
          <p:cNvPr id="23" name="Rectangle 22">
            <a:extLst>
              <a:ext uri="{FF2B5EF4-FFF2-40B4-BE49-F238E27FC236}">
                <a16:creationId xmlns:a16="http://schemas.microsoft.com/office/drawing/2014/main" id="{E4510EC1-C37B-4F41-A6F7-E86CAE526047}"/>
              </a:ext>
            </a:extLst>
          </p:cNvPr>
          <p:cNvSpPr/>
          <p:nvPr/>
        </p:nvSpPr>
        <p:spPr>
          <a:xfrm>
            <a:off x="3599648" y="4955231"/>
            <a:ext cx="1776268" cy="1354089"/>
          </a:xfrm>
          <a:prstGeom prst="rect">
            <a:avLst/>
          </a:prstGeom>
        </p:spPr>
        <p:txBody>
          <a:bodyPr wrap="square">
            <a:spAutoFit/>
          </a:bodyPr>
          <a:lstStyle/>
          <a:p>
            <a:pPr marL="0" marR="0" lvl="0" indent="0" defTabSz="914400" eaLnBrk="1" fontAlgn="auto" latinLnBrk="0" hangingPunct="1">
              <a:lnSpc>
                <a:spcPct val="115000"/>
              </a:lnSpc>
              <a:spcBef>
                <a:spcPts val="480"/>
              </a:spcBef>
              <a:spcAft>
                <a:spcPts val="1200"/>
              </a:spcAft>
              <a:buClrTx/>
              <a:buSzTx/>
              <a:buFontTx/>
              <a:buNone/>
              <a:tabLst>
                <a:tab pos="45720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Help identify and allocate resources required for the design, development, and delivery of trainings to impacted stakeholder groups</a:t>
            </a:r>
          </a:p>
        </p:txBody>
      </p:sp>
      <p:sp>
        <p:nvSpPr>
          <p:cNvPr id="24" name="Rectangle 23">
            <a:extLst>
              <a:ext uri="{FF2B5EF4-FFF2-40B4-BE49-F238E27FC236}">
                <a16:creationId xmlns:a16="http://schemas.microsoft.com/office/drawing/2014/main" id="{2A76E662-A2E4-49CF-A923-B2AE60EACBC3}"/>
              </a:ext>
            </a:extLst>
          </p:cNvPr>
          <p:cNvSpPr/>
          <p:nvPr/>
        </p:nvSpPr>
        <p:spPr>
          <a:xfrm>
            <a:off x="5796662" y="4955231"/>
            <a:ext cx="1593931" cy="929357"/>
          </a:xfrm>
          <a:prstGeom prst="rect">
            <a:avLst/>
          </a:prstGeom>
        </p:spPr>
        <p:txBody>
          <a:bodyPr wrap="square">
            <a:spAutoFit/>
          </a:bodyPr>
          <a:lstStyle/>
          <a:p>
            <a:pPr marL="0" marR="0" lvl="0" indent="0" defTabSz="914400" eaLnBrk="1" fontAlgn="auto" latinLnBrk="0" hangingPunct="1">
              <a:lnSpc>
                <a:spcPct val="115000"/>
              </a:lnSpc>
              <a:spcBef>
                <a:spcPts val="480"/>
              </a:spcBef>
              <a:spcAft>
                <a:spcPts val="1200"/>
              </a:spcAft>
              <a:buClrTx/>
              <a:buSzTx/>
              <a:buFontTx/>
              <a:buNone/>
              <a:tabLst>
                <a:tab pos="45720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Develop a governance framework for all key training-related activities</a:t>
            </a:r>
          </a:p>
        </p:txBody>
      </p:sp>
      <p:sp>
        <p:nvSpPr>
          <p:cNvPr id="25" name="Rectangle 24">
            <a:extLst>
              <a:ext uri="{FF2B5EF4-FFF2-40B4-BE49-F238E27FC236}">
                <a16:creationId xmlns:a16="http://schemas.microsoft.com/office/drawing/2014/main" id="{95EF143B-869F-4D5E-995D-520F0CCA988C}"/>
              </a:ext>
            </a:extLst>
          </p:cNvPr>
          <p:cNvSpPr/>
          <p:nvPr/>
        </p:nvSpPr>
        <p:spPr>
          <a:xfrm>
            <a:off x="7993679" y="4955231"/>
            <a:ext cx="1593931" cy="1141723"/>
          </a:xfrm>
          <a:prstGeom prst="rect">
            <a:avLst/>
          </a:prstGeom>
        </p:spPr>
        <p:txBody>
          <a:bodyPr wrap="square">
            <a:spAutoFit/>
          </a:bodyPr>
          <a:lstStyle/>
          <a:p>
            <a:pPr marL="0" marR="0" lvl="0" indent="0" defTabSz="914400" eaLnBrk="1" fontAlgn="auto" latinLnBrk="0" hangingPunct="1">
              <a:lnSpc>
                <a:spcPct val="115000"/>
              </a:lnSpc>
              <a:spcBef>
                <a:spcPts val="480"/>
              </a:spcBef>
              <a:spcAft>
                <a:spcPts val="1200"/>
              </a:spcAft>
              <a:buClrTx/>
              <a:buSzTx/>
              <a:buFontTx/>
              <a:buNone/>
              <a:tabLst>
                <a:tab pos="45720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Propose a high-level timeline of training-related activities for all stages of the &lt;Name&gt; programme</a:t>
            </a:r>
          </a:p>
        </p:txBody>
      </p:sp>
      <p:sp>
        <p:nvSpPr>
          <p:cNvPr id="26" name="Rectangle 25">
            <a:extLst>
              <a:ext uri="{FF2B5EF4-FFF2-40B4-BE49-F238E27FC236}">
                <a16:creationId xmlns:a16="http://schemas.microsoft.com/office/drawing/2014/main" id="{7051C143-10C7-43C4-B5C4-B89A2BDC0512}"/>
              </a:ext>
            </a:extLst>
          </p:cNvPr>
          <p:cNvSpPr/>
          <p:nvPr/>
        </p:nvSpPr>
        <p:spPr>
          <a:xfrm>
            <a:off x="10190701" y="4955231"/>
            <a:ext cx="1593931" cy="1141723"/>
          </a:xfrm>
          <a:prstGeom prst="rect">
            <a:avLst/>
          </a:prstGeom>
        </p:spPr>
        <p:txBody>
          <a:bodyPr wrap="square">
            <a:spAutoFit/>
          </a:bodyPr>
          <a:lstStyle/>
          <a:p>
            <a:pPr marL="0" marR="0" lvl="0" indent="0" defTabSz="914400" eaLnBrk="1" fontAlgn="auto" latinLnBrk="0" hangingPunct="1">
              <a:lnSpc>
                <a:spcPct val="115000"/>
              </a:lnSpc>
              <a:spcBef>
                <a:spcPts val="480"/>
              </a:spcBef>
              <a:spcAft>
                <a:spcPts val="1200"/>
              </a:spcAft>
              <a:buClrTx/>
              <a:buSzTx/>
              <a:buFontTx/>
              <a:buNone/>
              <a:tabLst>
                <a:tab pos="457200" algn="l"/>
              </a:tabLst>
              <a:defRPr/>
            </a:pPr>
            <a:r>
              <a:rPr kumimoji="0" lang="en-US" sz="1200" b="0" i="0" u="none" strike="noStrike" kern="0" cap="none" spc="0" normalizeH="0" baseline="0" noProof="0" dirty="0">
                <a:ln>
                  <a:noFill/>
                </a:ln>
                <a:solidFill>
                  <a:prstClr val="black"/>
                </a:solidFill>
                <a:effectLst/>
                <a:uLnTx/>
                <a:uFillTx/>
                <a:ea typeface="Times New Roman" panose="02020603050405020304" pitchFamily="18" charset="0"/>
                <a:cs typeface="Times New Roman" panose="02020603050405020304" pitchFamily="18" charset="0"/>
              </a:rPr>
              <a:t>Identify the training delivery methods suited to the delivery of &lt;Name&gt; programme training</a:t>
            </a:r>
          </a:p>
        </p:txBody>
      </p:sp>
      <p:cxnSp>
        <p:nvCxnSpPr>
          <p:cNvPr id="27" name="Straight Connector 26">
            <a:extLst>
              <a:ext uri="{FF2B5EF4-FFF2-40B4-BE49-F238E27FC236}">
                <a16:creationId xmlns:a16="http://schemas.microsoft.com/office/drawing/2014/main" id="{B99DC243-7EE7-46D2-92A1-5FAE84C87195}"/>
              </a:ext>
            </a:extLst>
          </p:cNvPr>
          <p:cNvCxnSpPr/>
          <p:nvPr/>
        </p:nvCxnSpPr>
        <p:spPr>
          <a:xfrm>
            <a:off x="3298105" y="4941704"/>
            <a:ext cx="0" cy="1164131"/>
          </a:xfrm>
          <a:prstGeom prst="line">
            <a:avLst/>
          </a:prstGeom>
          <a:noFill/>
          <a:ln w="6350" cap="flat" cmpd="sng" algn="ctr">
            <a:solidFill>
              <a:schemeClr val="tx1"/>
            </a:solidFill>
            <a:prstDash val="solid"/>
            <a:miter lim="800000"/>
          </a:ln>
          <a:effectLst/>
        </p:spPr>
      </p:cxnSp>
      <p:cxnSp>
        <p:nvCxnSpPr>
          <p:cNvPr id="28" name="Straight Connector 27">
            <a:extLst>
              <a:ext uri="{FF2B5EF4-FFF2-40B4-BE49-F238E27FC236}">
                <a16:creationId xmlns:a16="http://schemas.microsoft.com/office/drawing/2014/main" id="{4417A42F-BBC0-4667-86AF-4A38FE05A26E}"/>
              </a:ext>
            </a:extLst>
          </p:cNvPr>
          <p:cNvCxnSpPr/>
          <p:nvPr/>
        </p:nvCxnSpPr>
        <p:spPr>
          <a:xfrm>
            <a:off x="5495122" y="4946353"/>
            <a:ext cx="0" cy="1164131"/>
          </a:xfrm>
          <a:prstGeom prst="line">
            <a:avLst/>
          </a:prstGeom>
          <a:noFill/>
          <a:ln w="6350" cap="flat" cmpd="sng" algn="ctr">
            <a:solidFill>
              <a:schemeClr val="tx1"/>
            </a:solidFill>
            <a:prstDash val="solid"/>
            <a:miter lim="800000"/>
          </a:ln>
          <a:effectLst/>
        </p:spPr>
      </p:cxnSp>
      <p:cxnSp>
        <p:nvCxnSpPr>
          <p:cNvPr id="29" name="Straight Connector 28">
            <a:extLst>
              <a:ext uri="{FF2B5EF4-FFF2-40B4-BE49-F238E27FC236}">
                <a16:creationId xmlns:a16="http://schemas.microsoft.com/office/drawing/2014/main" id="{E8CD7497-5066-41C2-BB8B-A379E75865D7}"/>
              </a:ext>
            </a:extLst>
          </p:cNvPr>
          <p:cNvCxnSpPr/>
          <p:nvPr/>
        </p:nvCxnSpPr>
        <p:spPr>
          <a:xfrm>
            <a:off x="7692138" y="4946353"/>
            <a:ext cx="0" cy="1164131"/>
          </a:xfrm>
          <a:prstGeom prst="line">
            <a:avLst/>
          </a:prstGeom>
          <a:noFill/>
          <a:ln w="6350" cap="flat" cmpd="sng" algn="ctr">
            <a:solidFill>
              <a:schemeClr val="tx1"/>
            </a:solidFill>
            <a:prstDash val="solid"/>
            <a:miter lim="800000"/>
          </a:ln>
          <a:effectLst/>
        </p:spPr>
      </p:cxnSp>
      <p:cxnSp>
        <p:nvCxnSpPr>
          <p:cNvPr id="30" name="Straight Connector 29">
            <a:extLst>
              <a:ext uri="{FF2B5EF4-FFF2-40B4-BE49-F238E27FC236}">
                <a16:creationId xmlns:a16="http://schemas.microsoft.com/office/drawing/2014/main" id="{153E1AA1-5839-4B81-A9D2-C8EB1B13BCDB}"/>
              </a:ext>
            </a:extLst>
          </p:cNvPr>
          <p:cNvCxnSpPr/>
          <p:nvPr/>
        </p:nvCxnSpPr>
        <p:spPr>
          <a:xfrm>
            <a:off x="9889155" y="4946353"/>
            <a:ext cx="0" cy="1164131"/>
          </a:xfrm>
          <a:prstGeom prst="line">
            <a:avLst/>
          </a:prstGeom>
          <a:noFill/>
          <a:ln w="6350" cap="flat" cmpd="sng" algn="ctr">
            <a:solidFill>
              <a:schemeClr val="tx1"/>
            </a:solidFill>
            <a:prstDash val="solid"/>
            <a:miter lim="800000"/>
          </a:ln>
          <a:effectLst/>
        </p:spPr>
      </p:cxnSp>
      <p:sp>
        <p:nvSpPr>
          <p:cNvPr id="31" name="Rectangle 30">
            <a:extLst>
              <a:ext uri="{FF2B5EF4-FFF2-40B4-BE49-F238E27FC236}">
                <a16:creationId xmlns:a16="http://schemas.microsoft.com/office/drawing/2014/main" id="{0A9B9A08-2DB0-42F6-B8CB-6A3D2120153B}"/>
              </a:ext>
            </a:extLst>
          </p:cNvPr>
          <p:cNvSpPr/>
          <p:nvPr/>
        </p:nvSpPr>
        <p:spPr>
          <a:xfrm>
            <a:off x="579357" y="4987800"/>
            <a:ext cx="765602" cy="1394683"/>
          </a:xfrm>
          <a:prstGeom prst="rect">
            <a:avLst/>
          </a:prstGeom>
          <a:solidFill>
            <a:srgbClr val="FFCF0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ea typeface="+mn-ea"/>
                <a:cs typeface="+mn-cs"/>
              </a:rPr>
              <a:t>Objectives of the training </a:t>
            </a:r>
            <a:r>
              <a:rPr lang="en-US" sz="1000" kern="0" dirty="0">
                <a:solidFill>
                  <a:prstClr val="black"/>
                </a:solidFill>
              </a:rPr>
              <a:t>p</a:t>
            </a:r>
            <a:r>
              <a:rPr kumimoji="0" lang="en-US" sz="1000" b="0" i="0" u="none" strike="noStrike" kern="0" cap="none" spc="0" normalizeH="0" baseline="0" noProof="0" dirty="0" err="1">
                <a:ln>
                  <a:noFill/>
                </a:ln>
                <a:solidFill>
                  <a:prstClr val="black"/>
                </a:solidFill>
                <a:effectLst/>
                <a:uLnTx/>
                <a:uFillTx/>
                <a:ea typeface="+mn-ea"/>
                <a:cs typeface="+mn-cs"/>
              </a:rPr>
              <a:t>lan</a:t>
            </a:r>
            <a:endParaRPr kumimoji="0" lang="en-US" sz="1000" b="0" i="0" u="none" strike="noStrike" kern="0" cap="none" spc="0" normalizeH="0" baseline="0" noProof="0" dirty="0">
              <a:ln>
                <a:noFill/>
              </a:ln>
              <a:solidFill>
                <a:prstClr val="black"/>
              </a:solidFill>
              <a:effectLst/>
              <a:uLnTx/>
              <a:uFillTx/>
              <a:ea typeface="+mn-ea"/>
              <a:cs typeface="+mn-cs"/>
            </a:endParaRPr>
          </a:p>
        </p:txBody>
      </p:sp>
      <p:grpSp>
        <p:nvGrpSpPr>
          <p:cNvPr id="61" name="Group 60">
            <a:extLst>
              <a:ext uri="{FF2B5EF4-FFF2-40B4-BE49-F238E27FC236}">
                <a16:creationId xmlns:a16="http://schemas.microsoft.com/office/drawing/2014/main" id="{E6C4D06B-DA44-40E9-B06E-995B595E6FA0}"/>
              </a:ext>
            </a:extLst>
          </p:cNvPr>
          <p:cNvGrpSpPr/>
          <p:nvPr/>
        </p:nvGrpSpPr>
        <p:grpSpPr>
          <a:xfrm>
            <a:off x="5303912" y="1264518"/>
            <a:ext cx="3099103" cy="3462329"/>
            <a:chOff x="4890034" y="1264518"/>
            <a:chExt cx="3099103" cy="3462329"/>
          </a:xfrm>
        </p:grpSpPr>
        <p:sp>
          <p:nvSpPr>
            <p:cNvPr id="3" name="Flowchart: Connector 2">
              <a:extLst>
                <a:ext uri="{FF2B5EF4-FFF2-40B4-BE49-F238E27FC236}">
                  <a16:creationId xmlns:a16="http://schemas.microsoft.com/office/drawing/2014/main" id="{CCD685E1-90D4-49C3-96FD-12E7550288B5}"/>
                </a:ext>
              </a:extLst>
            </p:cNvPr>
            <p:cNvSpPr/>
            <p:nvPr/>
          </p:nvSpPr>
          <p:spPr>
            <a:xfrm>
              <a:off x="4890034" y="2349000"/>
              <a:ext cx="1080000" cy="1080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Connector 31">
              <a:extLst>
                <a:ext uri="{FF2B5EF4-FFF2-40B4-BE49-F238E27FC236}">
                  <a16:creationId xmlns:a16="http://schemas.microsoft.com/office/drawing/2014/main" id="{09C5D54C-E372-4110-AA09-C0C651747839}"/>
                </a:ext>
              </a:extLst>
            </p:cNvPr>
            <p:cNvSpPr/>
            <p:nvPr/>
          </p:nvSpPr>
          <p:spPr>
            <a:xfrm>
              <a:off x="6583285" y="3646847"/>
              <a:ext cx="1080000" cy="1080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Training basics</a:t>
              </a:r>
              <a:endParaRPr lang="en-GB" sz="1100" b="1" dirty="0"/>
            </a:p>
          </p:txBody>
        </p:sp>
        <p:sp>
          <p:nvSpPr>
            <p:cNvPr id="33" name="Flowchart: Connector 32">
              <a:extLst>
                <a:ext uri="{FF2B5EF4-FFF2-40B4-BE49-F238E27FC236}">
                  <a16:creationId xmlns:a16="http://schemas.microsoft.com/office/drawing/2014/main" id="{36AC2A53-4D4A-4F49-B193-0F0BADBE0182}"/>
                </a:ext>
              </a:extLst>
            </p:cNvPr>
            <p:cNvSpPr/>
            <p:nvPr/>
          </p:nvSpPr>
          <p:spPr>
            <a:xfrm>
              <a:off x="6909137" y="2842950"/>
              <a:ext cx="1080000" cy="1080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Culture</a:t>
              </a:r>
            </a:p>
          </p:txBody>
        </p:sp>
        <p:sp>
          <p:nvSpPr>
            <p:cNvPr id="34" name="Flowchart: Connector 33">
              <a:extLst>
                <a:ext uri="{FF2B5EF4-FFF2-40B4-BE49-F238E27FC236}">
                  <a16:creationId xmlns:a16="http://schemas.microsoft.com/office/drawing/2014/main" id="{82227334-A0BD-4B95-8E9F-EE654CB33B24}"/>
                </a:ext>
              </a:extLst>
            </p:cNvPr>
            <p:cNvSpPr/>
            <p:nvPr/>
          </p:nvSpPr>
          <p:spPr>
            <a:xfrm>
              <a:off x="6847212" y="2084697"/>
              <a:ext cx="1131378" cy="1080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Processes and controls</a:t>
              </a:r>
            </a:p>
          </p:txBody>
        </p:sp>
        <p:sp>
          <p:nvSpPr>
            <p:cNvPr id="35" name="Flowchart: Connector 34">
              <a:extLst>
                <a:ext uri="{FF2B5EF4-FFF2-40B4-BE49-F238E27FC236}">
                  <a16:creationId xmlns:a16="http://schemas.microsoft.com/office/drawing/2014/main" id="{3D01A575-1A8D-4CB0-8C12-8270E9F2CE92}"/>
                </a:ext>
              </a:extLst>
            </p:cNvPr>
            <p:cNvSpPr/>
            <p:nvPr/>
          </p:nvSpPr>
          <p:spPr>
            <a:xfrm>
              <a:off x="6651331" y="1264518"/>
              <a:ext cx="1080000" cy="1080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2"/>
                  </a:solidFill>
                </a:rPr>
                <a:t>Systems</a:t>
              </a:r>
            </a:p>
          </p:txBody>
        </p:sp>
        <p:grpSp>
          <p:nvGrpSpPr>
            <p:cNvPr id="36" name="Group 35">
              <a:extLst>
                <a:ext uri="{FF2B5EF4-FFF2-40B4-BE49-F238E27FC236}">
                  <a16:creationId xmlns:a16="http://schemas.microsoft.com/office/drawing/2014/main" id="{A5255AD3-C835-4D58-873F-61880F6A3BC1}"/>
                </a:ext>
              </a:extLst>
            </p:cNvPr>
            <p:cNvGrpSpPr/>
            <p:nvPr/>
          </p:nvGrpSpPr>
          <p:grpSpPr>
            <a:xfrm>
              <a:off x="5123309" y="2528976"/>
              <a:ext cx="540000" cy="684000"/>
              <a:chOff x="3307841" y="1441451"/>
              <a:chExt cx="828675" cy="1430337"/>
            </a:xfrm>
            <a:solidFill>
              <a:srgbClr val="F6F6FA"/>
            </a:solidFill>
          </p:grpSpPr>
          <p:sp>
            <p:nvSpPr>
              <p:cNvPr id="37" name="Line 77">
                <a:extLst>
                  <a:ext uri="{FF2B5EF4-FFF2-40B4-BE49-F238E27FC236}">
                    <a16:creationId xmlns:a16="http://schemas.microsoft.com/office/drawing/2014/main" id="{BF1A7FDE-3B11-4C51-9AF0-F382F9D0F6B8}"/>
                  </a:ext>
                </a:extLst>
              </p:cNvPr>
              <p:cNvSpPr>
                <a:spLocks noChangeShapeType="1"/>
              </p:cNvSpPr>
              <p:nvPr/>
            </p:nvSpPr>
            <p:spPr bwMode="auto">
              <a:xfrm>
                <a:off x="3723766" y="2416176"/>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8" name="Line 78">
                <a:extLst>
                  <a:ext uri="{FF2B5EF4-FFF2-40B4-BE49-F238E27FC236}">
                    <a16:creationId xmlns:a16="http://schemas.microsoft.com/office/drawing/2014/main" id="{2F513CA7-9842-4C36-88A5-A5744EA69B57}"/>
                  </a:ext>
                </a:extLst>
              </p:cNvPr>
              <p:cNvSpPr>
                <a:spLocks noChangeShapeType="1"/>
              </p:cNvSpPr>
              <p:nvPr/>
            </p:nvSpPr>
            <p:spPr bwMode="auto">
              <a:xfrm>
                <a:off x="3723766" y="2416176"/>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9" name="Freeform 79">
                <a:extLst>
                  <a:ext uri="{FF2B5EF4-FFF2-40B4-BE49-F238E27FC236}">
                    <a16:creationId xmlns:a16="http://schemas.microsoft.com/office/drawing/2014/main" id="{66B1F436-8A16-4DAE-94E4-EAE32F07BF19}"/>
                  </a:ext>
                </a:extLst>
              </p:cNvPr>
              <p:cNvSpPr>
                <a:spLocks noEditPoints="1"/>
              </p:cNvSpPr>
              <p:nvPr/>
            </p:nvSpPr>
            <p:spPr bwMode="auto">
              <a:xfrm>
                <a:off x="3598353" y="1946276"/>
                <a:ext cx="249238" cy="214313"/>
              </a:xfrm>
              <a:custGeom>
                <a:avLst/>
                <a:gdLst>
                  <a:gd name="T0" fmla="*/ 69 w 137"/>
                  <a:gd name="T1" fmla="*/ 118 h 118"/>
                  <a:gd name="T2" fmla="*/ 69 w 137"/>
                  <a:gd name="T3" fmla="*/ 118 h 118"/>
                  <a:gd name="T4" fmla="*/ 6 w 137"/>
                  <a:gd name="T5" fmla="*/ 101 h 118"/>
                  <a:gd name="T6" fmla="*/ 0 w 137"/>
                  <a:gd name="T7" fmla="*/ 98 h 118"/>
                  <a:gd name="T8" fmla="*/ 5 w 137"/>
                  <a:gd name="T9" fmla="*/ 93 h 118"/>
                  <a:gd name="T10" fmla="*/ 14 w 137"/>
                  <a:gd name="T11" fmla="*/ 55 h 118"/>
                  <a:gd name="T12" fmla="*/ 68 w 137"/>
                  <a:gd name="T13" fmla="*/ 0 h 118"/>
                  <a:gd name="T14" fmla="*/ 69 w 137"/>
                  <a:gd name="T15" fmla="*/ 0 h 118"/>
                  <a:gd name="T16" fmla="*/ 123 w 137"/>
                  <a:gd name="T17" fmla="*/ 55 h 118"/>
                  <a:gd name="T18" fmla="*/ 133 w 137"/>
                  <a:gd name="T19" fmla="*/ 93 h 118"/>
                  <a:gd name="T20" fmla="*/ 137 w 137"/>
                  <a:gd name="T21" fmla="*/ 98 h 118"/>
                  <a:gd name="T22" fmla="*/ 132 w 137"/>
                  <a:gd name="T23" fmla="*/ 101 h 118"/>
                  <a:gd name="T24" fmla="*/ 69 w 137"/>
                  <a:gd name="T25" fmla="*/ 118 h 118"/>
                  <a:gd name="T26" fmla="*/ 16 w 137"/>
                  <a:gd name="T27" fmla="*/ 95 h 118"/>
                  <a:gd name="T28" fmla="*/ 69 w 137"/>
                  <a:gd name="T29" fmla="*/ 107 h 118"/>
                  <a:gd name="T30" fmla="*/ 69 w 137"/>
                  <a:gd name="T31" fmla="*/ 107 h 118"/>
                  <a:gd name="T32" fmla="*/ 121 w 137"/>
                  <a:gd name="T33" fmla="*/ 95 h 118"/>
                  <a:gd name="T34" fmla="*/ 113 w 137"/>
                  <a:gd name="T35" fmla="*/ 55 h 118"/>
                  <a:gd name="T36" fmla="*/ 69 w 137"/>
                  <a:gd name="T37" fmla="*/ 11 h 118"/>
                  <a:gd name="T38" fmla="*/ 68 w 137"/>
                  <a:gd name="T39" fmla="*/ 11 h 118"/>
                  <a:gd name="T40" fmla="*/ 25 w 137"/>
                  <a:gd name="T41" fmla="*/ 55 h 118"/>
                  <a:gd name="T42" fmla="*/ 16 w 137"/>
                  <a:gd name="T43" fmla="*/ 9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7" h="118">
                    <a:moveTo>
                      <a:pt x="69" y="118"/>
                    </a:moveTo>
                    <a:cubicBezTo>
                      <a:pt x="69" y="118"/>
                      <a:pt x="69" y="118"/>
                      <a:pt x="69" y="118"/>
                    </a:cubicBezTo>
                    <a:cubicBezTo>
                      <a:pt x="31" y="118"/>
                      <a:pt x="7" y="102"/>
                      <a:pt x="6" y="101"/>
                    </a:cubicBezTo>
                    <a:cubicBezTo>
                      <a:pt x="0" y="98"/>
                      <a:pt x="0" y="98"/>
                      <a:pt x="0" y="98"/>
                    </a:cubicBezTo>
                    <a:cubicBezTo>
                      <a:pt x="5" y="93"/>
                      <a:pt x="5" y="93"/>
                      <a:pt x="5" y="93"/>
                    </a:cubicBezTo>
                    <a:cubicBezTo>
                      <a:pt x="13" y="85"/>
                      <a:pt x="14" y="63"/>
                      <a:pt x="14" y="55"/>
                    </a:cubicBezTo>
                    <a:cubicBezTo>
                      <a:pt x="14" y="25"/>
                      <a:pt x="38" y="0"/>
                      <a:pt x="68" y="0"/>
                    </a:cubicBezTo>
                    <a:cubicBezTo>
                      <a:pt x="69" y="0"/>
                      <a:pt x="69" y="0"/>
                      <a:pt x="69" y="0"/>
                    </a:cubicBezTo>
                    <a:cubicBezTo>
                      <a:pt x="99" y="0"/>
                      <a:pt x="123" y="25"/>
                      <a:pt x="123" y="55"/>
                    </a:cubicBezTo>
                    <a:cubicBezTo>
                      <a:pt x="123" y="63"/>
                      <a:pt x="125" y="85"/>
                      <a:pt x="133" y="93"/>
                    </a:cubicBezTo>
                    <a:cubicBezTo>
                      <a:pt x="137" y="98"/>
                      <a:pt x="137" y="98"/>
                      <a:pt x="137" y="98"/>
                    </a:cubicBezTo>
                    <a:cubicBezTo>
                      <a:pt x="132" y="101"/>
                      <a:pt x="132" y="101"/>
                      <a:pt x="132" y="101"/>
                    </a:cubicBezTo>
                    <a:cubicBezTo>
                      <a:pt x="131" y="102"/>
                      <a:pt x="106" y="118"/>
                      <a:pt x="69" y="118"/>
                    </a:cubicBezTo>
                    <a:close/>
                    <a:moveTo>
                      <a:pt x="16" y="95"/>
                    </a:moveTo>
                    <a:cubicBezTo>
                      <a:pt x="25" y="99"/>
                      <a:pt x="44" y="107"/>
                      <a:pt x="69" y="107"/>
                    </a:cubicBezTo>
                    <a:cubicBezTo>
                      <a:pt x="69" y="107"/>
                      <a:pt x="69" y="107"/>
                      <a:pt x="69" y="107"/>
                    </a:cubicBezTo>
                    <a:cubicBezTo>
                      <a:pt x="94" y="107"/>
                      <a:pt x="113" y="99"/>
                      <a:pt x="121" y="95"/>
                    </a:cubicBezTo>
                    <a:cubicBezTo>
                      <a:pt x="113" y="81"/>
                      <a:pt x="113" y="58"/>
                      <a:pt x="113" y="55"/>
                    </a:cubicBezTo>
                    <a:cubicBezTo>
                      <a:pt x="113" y="31"/>
                      <a:pt x="93" y="11"/>
                      <a:pt x="69" y="11"/>
                    </a:cubicBezTo>
                    <a:cubicBezTo>
                      <a:pt x="68" y="11"/>
                      <a:pt x="68" y="11"/>
                      <a:pt x="68" y="11"/>
                    </a:cubicBezTo>
                    <a:cubicBezTo>
                      <a:pt x="44" y="11"/>
                      <a:pt x="25" y="31"/>
                      <a:pt x="25" y="55"/>
                    </a:cubicBezTo>
                    <a:cubicBezTo>
                      <a:pt x="25" y="58"/>
                      <a:pt x="25" y="81"/>
                      <a:pt x="16" y="95"/>
                    </a:cubicBez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0" name="Freeform 81">
                <a:extLst>
                  <a:ext uri="{FF2B5EF4-FFF2-40B4-BE49-F238E27FC236}">
                    <a16:creationId xmlns:a16="http://schemas.microsoft.com/office/drawing/2014/main" id="{563DA0FE-77F7-46EA-BBEA-5BAA42ABADE0}"/>
                  </a:ext>
                </a:extLst>
              </p:cNvPr>
              <p:cNvSpPr>
                <a:spLocks/>
              </p:cNvSpPr>
              <p:nvPr/>
            </p:nvSpPr>
            <p:spPr bwMode="auto">
              <a:xfrm>
                <a:off x="3587241" y="2582863"/>
                <a:ext cx="76200" cy="288925"/>
              </a:xfrm>
              <a:custGeom>
                <a:avLst/>
                <a:gdLst>
                  <a:gd name="T0" fmla="*/ 37 w 48"/>
                  <a:gd name="T1" fmla="*/ 182 h 182"/>
                  <a:gd name="T2" fmla="*/ 0 w 48"/>
                  <a:gd name="T3" fmla="*/ 2 h 182"/>
                  <a:gd name="T4" fmla="*/ 13 w 48"/>
                  <a:gd name="T5" fmla="*/ 0 h 182"/>
                  <a:gd name="T6" fmla="*/ 48 w 48"/>
                  <a:gd name="T7" fmla="*/ 182 h 182"/>
                  <a:gd name="T8" fmla="*/ 37 w 48"/>
                  <a:gd name="T9" fmla="*/ 182 h 182"/>
                </a:gdLst>
                <a:ahLst/>
                <a:cxnLst>
                  <a:cxn ang="0">
                    <a:pos x="T0" y="T1"/>
                  </a:cxn>
                  <a:cxn ang="0">
                    <a:pos x="T2" y="T3"/>
                  </a:cxn>
                  <a:cxn ang="0">
                    <a:pos x="T4" y="T5"/>
                  </a:cxn>
                  <a:cxn ang="0">
                    <a:pos x="T6" y="T7"/>
                  </a:cxn>
                  <a:cxn ang="0">
                    <a:pos x="T8" y="T9"/>
                  </a:cxn>
                </a:cxnLst>
                <a:rect l="0" t="0" r="r" b="b"/>
                <a:pathLst>
                  <a:path w="48" h="182">
                    <a:moveTo>
                      <a:pt x="37" y="182"/>
                    </a:moveTo>
                    <a:lnTo>
                      <a:pt x="0" y="2"/>
                    </a:lnTo>
                    <a:lnTo>
                      <a:pt x="13" y="0"/>
                    </a:lnTo>
                    <a:lnTo>
                      <a:pt x="48" y="182"/>
                    </a:lnTo>
                    <a:lnTo>
                      <a:pt x="37" y="182"/>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1" name="Freeform 83">
                <a:extLst>
                  <a:ext uri="{FF2B5EF4-FFF2-40B4-BE49-F238E27FC236}">
                    <a16:creationId xmlns:a16="http://schemas.microsoft.com/office/drawing/2014/main" id="{44F48AA2-56B4-434C-816E-F3850FAFB4E5}"/>
                  </a:ext>
                </a:extLst>
              </p:cNvPr>
              <p:cNvSpPr>
                <a:spLocks/>
              </p:cNvSpPr>
              <p:nvPr/>
            </p:nvSpPr>
            <p:spPr bwMode="auto">
              <a:xfrm>
                <a:off x="3782503" y="2582863"/>
                <a:ext cx="76200" cy="288925"/>
              </a:xfrm>
              <a:custGeom>
                <a:avLst/>
                <a:gdLst>
                  <a:gd name="T0" fmla="*/ 12 w 48"/>
                  <a:gd name="T1" fmla="*/ 182 h 182"/>
                  <a:gd name="T2" fmla="*/ 0 w 48"/>
                  <a:gd name="T3" fmla="*/ 182 h 182"/>
                  <a:gd name="T4" fmla="*/ 36 w 48"/>
                  <a:gd name="T5" fmla="*/ 0 h 182"/>
                  <a:gd name="T6" fmla="*/ 48 w 48"/>
                  <a:gd name="T7" fmla="*/ 2 h 182"/>
                  <a:gd name="T8" fmla="*/ 12 w 48"/>
                  <a:gd name="T9" fmla="*/ 182 h 182"/>
                </a:gdLst>
                <a:ahLst/>
                <a:cxnLst>
                  <a:cxn ang="0">
                    <a:pos x="T0" y="T1"/>
                  </a:cxn>
                  <a:cxn ang="0">
                    <a:pos x="T2" y="T3"/>
                  </a:cxn>
                  <a:cxn ang="0">
                    <a:pos x="T4" y="T5"/>
                  </a:cxn>
                  <a:cxn ang="0">
                    <a:pos x="T6" y="T7"/>
                  </a:cxn>
                  <a:cxn ang="0">
                    <a:pos x="T8" y="T9"/>
                  </a:cxn>
                </a:cxnLst>
                <a:rect l="0" t="0" r="r" b="b"/>
                <a:pathLst>
                  <a:path w="48" h="182">
                    <a:moveTo>
                      <a:pt x="12" y="182"/>
                    </a:moveTo>
                    <a:lnTo>
                      <a:pt x="0" y="182"/>
                    </a:lnTo>
                    <a:lnTo>
                      <a:pt x="36" y="0"/>
                    </a:lnTo>
                    <a:lnTo>
                      <a:pt x="48" y="2"/>
                    </a:lnTo>
                    <a:lnTo>
                      <a:pt x="12" y="182"/>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2" name="Rectangle 85">
                <a:extLst>
                  <a:ext uri="{FF2B5EF4-FFF2-40B4-BE49-F238E27FC236}">
                    <a16:creationId xmlns:a16="http://schemas.microsoft.com/office/drawing/2014/main" id="{2D4704CE-B076-454B-A0DE-67F791F38183}"/>
                  </a:ext>
                </a:extLst>
              </p:cNvPr>
              <p:cNvSpPr>
                <a:spLocks noChangeArrowheads="1"/>
              </p:cNvSpPr>
              <p:nvPr/>
            </p:nvSpPr>
            <p:spPr bwMode="auto">
              <a:xfrm>
                <a:off x="3714241" y="2659063"/>
                <a:ext cx="19050" cy="212725"/>
              </a:xfrm>
              <a:prstGeom prst="rect">
                <a:avLst/>
              </a:pr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3" name="Freeform 87">
                <a:extLst>
                  <a:ext uri="{FF2B5EF4-FFF2-40B4-BE49-F238E27FC236}">
                    <a16:creationId xmlns:a16="http://schemas.microsoft.com/office/drawing/2014/main" id="{18D88099-6214-4182-95C9-B6A2C55E7289}"/>
                  </a:ext>
                </a:extLst>
              </p:cNvPr>
              <p:cNvSpPr>
                <a:spLocks/>
              </p:cNvSpPr>
              <p:nvPr/>
            </p:nvSpPr>
            <p:spPr bwMode="auto">
              <a:xfrm>
                <a:off x="3542791" y="2182813"/>
                <a:ext cx="358775" cy="468313"/>
              </a:xfrm>
              <a:custGeom>
                <a:avLst/>
                <a:gdLst>
                  <a:gd name="T0" fmla="*/ 31 w 197"/>
                  <a:gd name="T1" fmla="*/ 259 h 259"/>
                  <a:gd name="T2" fmla="*/ 0 w 197"/>
                  <a:gd name="T3" fmla="*/ 240 h 259"/>
                  <a:gd name="T4" fmla="*/ 9 w 197"/>
                  <a:gd name="T5" fmla="*/ 99 h 259"/>
                  <a:gd name="T6" fmla="*/ 100 w 197"/>
                  <a:gd name="T7" fmla="*/ 0 h 259"/>
                  <a:gd name="T8" fmla="*/ 190 w 197"/>
                  <a:gd name="T9" fmla="*/ 99 h 259"/>
                  <a:gd name="T10" fmla="*/ 197 w 197"/>
                  <a:gd name="T11" fmla="*/ 240 h 259"/>
                  <a:gd name="T12" fmla="*/ 167 w 197"/>
                  <a:gd name="T13" fmla="*/ 259 h 259"/>
                  <a:gd name="T14" fmla="*/ 162 w 197"/>
                  <a:gd name="T15" fmla="*/ 251 h 259"/>
                  <a:gd name="T16" fmla="*/ 187 w 197"/>
                  <a:gd name="T17" fmla="*/ 235 h 259"/>
                  <a:gd name="T18" fmla="*/ 179 w 197"/>
                  <a:gd name="T19" fmla="*/ 99 h 259"/>
                  <a:gd name="T20" fmla="*/ 100 w 197"/>
                  <a:gd name="T21" fmla="*/ 11 h 259"/>
                  <a:gd name="T22" fmla="*/ 20 w 197"/>
                  <a:gd name="T23" fmla="*/ 99 h 259"/>
                  <a:gd name="T24" fmla="*/ 11 w 197"/>
                  <a:gd name="T25" fmla="*/ 235 h 259"/>
                  <a:gd name="T26" fmla="*/ 37 w 197"/>
                  <a:gd name="T27" fmla="*/ 250 h 259"/>
                  <a:gd name="T28" fmla="*/ 31 w 197"/>
                  <a:gd name="T29"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259">
                    <a:moveTo>
                      <a:pt x="31" y="259"/>
                    </a:moveTo>
                    <a:cubicBezTo>
                      <a:pt x="0" y="240"/>
                      <a:pt x="0" y="240"/>
                      <a:pt x="0" y="240"/>
                    </a:cubicBezTo>
                    <a:cubicBezTo>
                      <a:pt x="9" y="99"/>
                      <a:pt x="9" y="99"/>
                      <a:pt x="9" y="99"/>
                    </a:cubicBezTo>
                    <a:cubicBezTo>
                      <a:pt x="14" y="44"/>
                      <a:pt x="55" y="0"/>
                      <a:pt x="100" y="0"/>
                    </a:cubicBezTo>
                    <a:cubicBezTo>
                      <a:pt x="145" y="0"/>
                      <a:pt x="185" y="44"/>
                      <a:pt x="190" y="99"/>
                    </a:cubicBezTo>
                    <a:cubicBezTo>
                      <a:pt x="197" y="240"/>
                      <a:pt x="197" y="240"/>
                      <a:pt x="197" y="240"/>
                    </a:cubicBezTo>
                    <a:cubicBezTo>
                      <a:pt x="167" y="259"/>
                      <a:pt x="167" y="259"/>
                      <a:pt x="167" y="259"/>
                    </a:cubicBezTo>
                    <a:cubicBezTo>
                      <a:pt x="162" y="251"/>
                      <a:pt x="162" y="251"/>
                      <a:pt x="162" y="251"/>
                    </a:cubicBezTo>
                    <a:cubicBezTo>
                      <a:pt x="187" y="235"/>
                      <a:pt x="187" y="235"/>
                      <a:pt x="187" y="235"/>
                    </a:cubicBezTo>
                    <a:cubicBezTo>
                      <a:pt x="179" y="99"/>
                      <a:pt x="179" y="99"/>
                      <a:pt x="179" y="99"/>
                    </a:cubicBezTo>
                    <a:cubicBezTo>
                      <a:pt x="175" y="50"/>
                      <a:pt x="140" y="11"/>
                      <a:pt x="100" y="11"/>
                    </a:cubicBezTo>
                    <a:cubicBezTo>
                      <a:pt x="60" y="11"/>
                      <a:pt x="24" y="51"/>
                      <a:pt x="20" y="99"/>
                    </a:cubicBezTo>
                    <a:cubicBezTo>
                      <a:pt x="11" y="235"/>
                      <a:pt x="11" y="235"/>
                      <a:pt x="11" y="235"/>
                    </a:cubicBezTo>
                    <a:cubicBezTo>
                      <a:pt x="37" y="250"/>
                      <a:pt x="37" y="250"/>
                      <a:pt x="37" y="250"/>
                    </a:cubicBezTo>
                    <a:lnTo>
                      <a:pt x="31" y="259"/>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4" name="Freeform 91">
                <a:extLst>
                  <a:ext uri="{FF2B5EF4-FFF2-40B4-BE49-F238E27FC236}">
                    <a16:creationId xmlns:a16="http://schemas.microsoft.com/office/drawing/2014/main" id="{4DCF8337-23EC-41D5-AF25-FAA17080E1E7}"/>
                  </a:ext>
                </a:extLst>
              </p:cNvPr>
              <p:cNvSpPr>
                <a:spLocks/>
              </p:cNvSpPr>
              <p:nvPr/>
            </p:nvSpPr>
            <p:spPr bwMode="auto">
              <a:xfrm>
                <a:off x="3312603" y="2216151"/>
                <a:ext cx="239713" cy="369888"/>
              </a:xfrm>
              <a:custGeom>
                <a:avLst/>
                <a:gdLst>
                  <a:gd name="T0" fmla="*/ 40 w 132"/>
                  <a:gd name="T1" fmla="*/ 205 h 205"/>
                  <a:gd name="T2" fmla="*/ 8 w 132"/>
                  <a:gd name="T3" fmla="*/ 177 h 205"/>
                  <a:gd name="T4" fmla="*/ 1 w 132"/>
                  <a:gd name="T5" fmla="*/ 92 h 205"/>
                  <a:gd name="T6" fmla="*/ 0 w 132"/>
                  <a:gd name="T7" fmla="*/ 72 h 205"/>
                  <a:gd name="T8" fmla="*/ 70 w 132"/>
                  <a:gd name="T9" fmla="*/ 0 h 205"/>
                  <a:gd name="T10" fmla="*/ 79 w 132"/>
                  <a:gd name="T11" fmla="*/ 0 h 205"/>
                  <a:gd name="T12" fmla="*/ 132 w 132"/>
                  <a:gd name="T13" fmla="*/ 25 h 205"/>
                  <a:gd name="T14" fmla="*/ 124 w 132"/>
                  <a:gd name="T15" fmla="*/ 32 h 205"/>
                  <a:gd name="T16" fmla="*/ 79 w 132"/>
                  <a:gd name="T17" fmla="*/ 11 h 205"/>
                  <a:gd name="T18" fmla="*/ 70 w 132"/>
                  <a:gd name="T19" fmla="*/ 11 h 205"/>
                  <a:gd name="T20" fmla="*/ 10 w 132"/>
                  <a:gd name="T21" fmla="*/ 71 h 205"/>
                  <a:gd name="T22" fmla="*/ 11 w 132"/>
                  <a:gd name="T23" fmla="*/ 92 h 205"/>
                  <a:gd name="T24" fmla="*/ 18 w 132"/>
                  <a:gd name="T25" fmla="*/ 171 h 205"/>
                  <a:gd name="T26" fmla="*/ 47 w 132"/>
                  <a:gd name="T27" fmla="*/ 197 h 205"/>
                  <a:gd name="T28" fmla="*/ 40 w 132"/>
                  <a:gd name="T29"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205">
                    <a:moveTo>
                      <a:pt x="40" y="205"/>
                    </a:moveTo>
                    <a:cubicBezTo>
                      <a:pt x="8" y="177"/>
                      <a:pt x="8" y="177"/>
                      <a:pt x="8" y="177"/>
                    </a:cubicBezTo>
                    <a:cubicBezTo>
                      <a:pt x="1" y="92"/>
                      <a:pt x="1" y="92"/>
                      <a:pt x="1" y="92"/>
                    </a:cubicBezTo>
                    <a:cubicBezTo>
                      <a:pt x="0" y="72"/>
                      <a:pt x="0" y="72"/>
                      <a:pt x="0" y="72"/>
                    </a:cubicBezTo>
                    <a:cubicBezTo>
                      <a:pt x="0" y="32"/>
                      <a:pt x="31" y="0"/>
                      <a:pt x="70" y="0"/>
                    </a:cubicBezTo>
                    <a:cubicBezTo>
                      <a:pt x="79" y="0"/>
                      <a:pt x="79" y="0"/>
                      <a:pt x="79" y="0"/>
                    </a:cubicBezTo>
                    <a:cubicBezTo>
                      <a:pt x="99" y="0"/>
                      <a:pt x="119" y="9"/>
                      <a:pt x="132" y="25"/>
                    </a:cubicBezTo>
                    <a:cubicBezTo>
                      <a:pt x="124" y="32"/>
                      <a:pt x="124" y="32"/>
                      <a:pt x="124" y="32"/>
                    </a:cubicBezTo>
                    <a:cubicBezTo>
                      <a:pt x="113" y="18"/>
                      <a:pt x="96" y="11"/>
                      <a:pt x="79" y="11"/>
                    </a:cubicBezTo>
                    <a:cubicBezTo>
                      <a:pt x="70" y="11"/>
                      <a:pt x="70" y="11"/>
                      <a:pt x="70" y="11"/>
                    </a:cubicBezTo>
                    <a:cubicBezTo>
                      <a:pt x="37" y="11"/>
                      <a:pt x="10" y="38"/>
                      <a:pt x="10" y="71"/>
                    </a:cubicBezTo>
                    <a:cubicBezTo>
                      <a:pt x="11" y="92"/>
                      <a:pt x="11" y="92"/>
                      <a:pt x="11" y="92"/>
                    </a:cubicBezTo>
                    <a:cubicBezTo>
                      <a:pt x="18" y="171"/>
                      <a:pt x="18" y="171"/>
                      <a:pt x="18" y="171"/>
                    </a:cubicBezTo>
                    <a:cubicBezTo>
                      <a:pt x="47" y="197"/>
                      <a:pt x="47" y="197"/>
                      <a:pt x="47" y="197"/>
                    </a:cubicBezTo>
                    <a:lnTo>
                      <a:pt x="40" y="205"/>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5" name="Freeform 93">
                <a:extLst>
                  <a:ext uri="{FF2B5EF4-FFF2-40B4-BE49-F238E27FC236}">
                    <a16:creationId xmlns:a16="http://schemas.microsoft.com/office/drawing/2014/main" id="{C0778550-0E70-4753-B0F8-186D1A61D7DB}"/>
                  </a:ext>
                </a:extLst>
              </p:cNvPr>
              <p:cNvSpPr>
                <a:spLocks/>
              </p:cNvSpPr>
              <p:nvPr/>
            </p:nvSpPr>
            <p:spPr bwMode="auto">
              <a:xfrm>
                <a:off x="3364991" y="2498726"/>
                <a:ext cx="76200" cy="288925"/>
              </a:xfrm>
              <a:custGeom>
                <a:avLst/>
                <a:gdLst>
                  <a:gd name="T0" fmla="*/ 37 w 48"/>
                  <a:gd name="T1" fmla="*/ 182 h 182"/>
                  <a:gd name="T2" fmla="*/ 0 w 48"/>
                  <a:gd name="T3" fmla="*/ 0 h 182"/>
                  <a:gd name="T4" fmla="*/ 11 w 48"/>
                  <a:gd name="T5" fmla="*/ 0 h 182"/>
                  <a:gd name="T6" fmla="*/ 48 w 48"/>
                  <a:gd name="T7" fmla="*/ 182 h 182"/>
                  <a:gd name="T8" fmla="*/ 37 w 48"/>
                  <a:gd name="T9" fmla="*/ 182 h 182"/>
                </a:gdLst>
                <a:ahLst/>
                <a:cxnLst>
                  <a:cxn ang="0">
                    <a:pos x="T0" y="T1"/>
                  </a:cxn>
                  <a:cxn ang="0">
                    <a:pos x="T2" y="T3"/>
                  </a:cxn>
                  <a:cxn ang="0">
                    <a:pos x="T4" y="T5"/>
                  </a:cxn>
                  <a:cxn ang="0">
                    <a:pos x="T6" y="T7"/>
                  </a:cxn>
                  <a:cxn ang="0">
                    <a:pos x="T8" y="T9"/>
                  </a:cxn>
                </a:cxnLst>
                <a:rect l="0" t="0" r="r" b="b"/>
                <a:pathLst>
                  <a:path w="48" h="182">
                    <a:moveTo>
                      <a:pt x="37" y="182"/>
                    </a:moveTo>
                    <a:lnTo>
                      <a:pt x="0" y="0"/>
                    </a:lnTo>
                    <a:lnTo>
                      <a:pt x="11" y="0"/>
                    </a:lnTo>
                    <a:lnTo>
                      <a:pt x="48" y="182"/>
                    </a:lnTo>
                    <a:lnTo>
                      <a:pt x="37" y="182"/>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6" name="Freeform 95">
                <a:extLst>
                  <a:ext uri="{FF2B5EF4-FFF2-40B4-BE49-F238E27FC236}">
                    <a16:creationId xmlns:a16="http://schemas.microsoft.com/office/drawing/2014/main" id="{75344954-7B68-4820-8D68-FC9400407A26}"/>
                  </a:ext>
                </a:extLst>
              </p:cNvPr>
              <p:cNvSpPr>
                <a:spLocks noEditPoints="1"/>
              </p:cNvSpPr>
              <p:nvPr/>
            </p:nvSpPr>
            <p:spPr bwMode="auto">
              <a:xfrm>
                <a:off x="3920616" y="2033588"/>
                <a:ext cx="158750" cy="157163"/>
              </a:xfrm>
              <a:custGeom>
                <a:avLst/>
                <a:gdLst>
                  <a:gd name="T0" fmla="*/ 44 w 87"/>
                  <a:gd name="T1" fmla="*/ 87 h 87"/>
                  <a:gd name="T2" fmla="*/ 0 w 87"/>
                  <a:gd name="T3" fmla="*/ 44 h 87"/>
                  <a:gd name="T4" fmla="*/ 44 w 87"/>
                  <a:gd name="T5" fmla="*/ 0 h 87"/>
                  <a:gd name="T6" fmla="*/ 87 w 87"/>
                  <a:gd name="T7" fmla="*/ 44 h 87"/>
                  <a:gd name="T8" fmla="*/ 44 w 87"/>
                  <a:gd name="T9" fmla="*/ 87 h 87"/>
                  <a:gd name="T10" fmla="*/ 44 w 87"/>
                  <a:gd name="T11" fmla="*/ 10 h 87"/>
                  <a:gd name="T12" fmla="*/ 11 w 87"/>
                  <a:gd name="T13" fmla="*/ 44 h 87"/>
                  <a:gd name="T14" fmla="*/ 44 w 87"/>
                  <a:gd name="T15" fmla="*/ 77 h 87"/>
                  <a:gd name="T16" fmla="*/ 77 w 87"/>
                  <a:gd name="T17" fmla="*/ 44 h 87"/>
                  <a:gd name="T18" fmla="*/ 44 w 87"/>
                  <a:gd name="T19"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87">
                    <a:moveTo>
                      <a:pt x="44" y="87"/>
                    </a:moveTo>
                    <a:cubicBezTo>
                      <a:pt x="20" y="87"/>
                      <a:pt x="0" y="68"/>
                      <a:pt x="0" y="44"/>
                    </a:cubicBezTo>
                    <a:cubicBezTo>
                      <a:pt x="0" y="19"/>
                      <a:pt x="20" y="0"/>
                      <a:pt x="44" y="0"/>
                    </a:cubicBezTo>
                    <a:cubicBezTo>
                      <a:pt x="68" y="0"/>
                      <a:pt x="87" y="19"/>
                      <a:pt x="87" y="44"/>
                    </a:cubicBezTo>
                    <a:cubicBezTo>
                      <a:pt x="87" y="68"/>
                      <a:pt x="68" y="87"/>
                      <a:pt x="44" y="87"/>
                    </a:cubicBezTo>
                    <a:close/>
                    <a:moveTo>
                      <a:pt x="44" y="10"/>
                    </a:moveTo>
                    <a:cubicBezTo>
                      <a:pt x="26" y="10"/>
                      <a:pt x="11" y="25"/>
                      <a:pt x="11" y="44"/>
                    </a:cubicBezTo>
                    <a:cubicBezTo>
                      <a:pt x="11" y="62"/>
                      <a:pt x="26" y="77"/>
                      <a:pt x="44" y="77"/>
                    </a:cubicBezTo>
                    <a:cubicBezTo>
                      <a:pt x="62" y="77"/>
                      <a:pt x="77" y="62"/>
                      <a:pt x="77" y="44"/>
                    </a:cubicBezTo>
                    <a:cubicBezTo>
                      <a:pt x="77" y="25"/>
                      <a:pt x="62" y="10"/>
                      <a:pt x="44"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7" name="Freeform 97">
                <a:extLst>
                  <a:ext uri="{FF2B5EF4-FFF2-40B4-BE49-F238E27FC236}">
                    <a16:creationId xmlns:a16="http://schemas.microsoft.com/office/drawing/2014/main" id="{1412942D-25E9-4AC0-85BE-55D4A5B14321}"/>
                  </a:ext>
                </a:extLst>
              </p:cNvPr>
              <p:cNvSpPr>
                <a:spLocks/>
              </p:cNvSpPr>
              <p:nvPr/>
            </p:nvSpPr>
            <p:spPr bwMode="auto">
              <a:xfrm>
                <a:off x="3895216" y="2216151"/>
                <a:ext cx="239713" cy="369888"/>
              </a:xfrm>
              <a:custGeom>
                <a:avLst/>
                <a:gdLst>
                  <a:gd name="T0" fmla="*/ 92 w 132"/>
                  <a:gd name="T1" fmla="*/ 205 h 205"/>
                  <a:gd name="T2" fmla="*/ 85 w 132"/>
                  <a:gd name="T3" fmla="*/ 197 h 205"/>
                  <a:gd name="T4" fmla="*/ 114 w 132"/>
                  <a:gd name="T5" fmla="*/ 171 h 205"/>
                  <a:gd name="T6" fmla="*/ 120 w 132"/>
                  <a:gd name="T7" fmla="*/ 91 h 205"/>
                  <a:gd name="T8" fmla="*/ 122 w 132"/>
                  <a:gd name="T9" fmla="*/ 71 h 205"/>
                  <a:gd name="T10" fmla="*/ 61 w 132"/>
                  <a:gd name="T11" fmla="*/ 11 h 205"/>
                  <a:gd name="T12" fmla="*/ 53 w 132"/>
                  <a:gd name="T13" fmla="*/ 11 h 205"/>
                  <a:gd name="T14" fmla="*/ 8 w 132"/>
                  <a:gd name="T15" fmla="*/ 32 h 205"/>
                  <a:gd name="T16" fmla="*/ 0 w 132"/>
                  <a:gd name="T17" fmla="*/ 25 h 205"/>
                  <a:gd name="T18" fmla="*/ 53 w 132"/>
                  <a:gd name="T19" fmla="*/ 0 h 205"/>
                  <a:gd name="T20" fmla="*/ 61 w 132"/>
                  <a:gd name="T21" fmla="*/ 0 h 205"/>
                  <a:gd name="T22" fmla="*/ 132 w 132"/>
                  <a:gd name="T23" fmla="*/ 71 h 205"/>
                  <a:gd name="T24" fmla="*/ 131 w 132"/>
                  <a:gd name="T25" fmla="*/ 92 h 205"/>
                  <a:gd name="T26" fmla="*/ 124 w 132"/>
                  <a:gd name="T27" fmla="*/ 177 h 205"/>
                  <a:gd name="T28" fmla="*/ 92 w 132"/>
                  <a:gd name="T29"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205">
                    <a:moveTo>
                      <a:pt x="92" y="205"/>
                    </a:moveTo>
                    <a:cubicBezTo>
                      <a:pt x="85" y="197"/>
                      <a:pt x="85" y="197"/>
                      <a:pt x="85" y="197"/>
                    </a:cubicBezTo>
                    <a:cubicBezTo>
                      <a:pt x="114" y="171"/>
                      <a:pt x="114" y="171"/>
                      <a:pt x="114" y="171"/>
                    </a:cubicBezTo>
                    <a:cubicBezTo>
                      <a:pt x="120" y="91"/>
                      <a:pt x="120" y="91"/>
                      <a:pt x="120" y="91"/>
                    </a:cubicBezTo>
                    <a:cubicBezTo>
                      <a:pt x="122" y="71"/>
                      <a:pt x="122" y="71"/>
                      <a:pt x="122" y="71"/>
                    </a:cubicBezTo>
                    <a:cubicBezTo>
                      <a:pt x="122" y="38"/>
                      <a:pt x="95" y="11"/>
                      <a:pt x="61" y="11"/>
                    </a:cubicBezTo>
                    <a:cubicBezTo>
                      <a:pt x="53" y="11"/>
                      <a:pt x="53" y="11"/>
                      <a:pt x="53" y="11"/>
                    </a:cubicBezTo>
                    <a:cubicBezTo>
                      <a:pt x="36" y="11"/>
                      <a:pt x="19" y="18"/>
                      <a:pt x="8" y="32"/>
                    </a:cubicBezTo>
                    <a:cubicBezTo>
                      <a:pt x="0" y="25"/>
                      <a:pt x="0" y="25"/>
                      <a:pt x="0" y="25"/>
                    </a:cubicBezTo>
                    <a:cubicBezTo>
                      <a:pt x="13" y="9"/>
                      <a:pt x="32" y="0"/>
                      <a:pt x="53" y="0"/>
                    </a:cubicBezTo>
                    <a:cubicBezTo>
                      <a:pt x="61" y="0"/>
                      <a:pt x="61" y="0"/>
                      <a:pt x="61" y="0"/>
                    </a:cubicBezTo>
                    <a:cubicBezTo>
                      <a:pt x="100" y="0"/>
                      <a:pt x="132" y="32"/>
                      <a:pt x="132" y="71"/>
                    </a:cubicBezTo>
                    <a:cubicBezTo>
                      <a:pt x="131" y="92"/>
                      <a:pt x="131" y="92"/>
                      <a:pt x="131" y="92"/>
                    </a:cubicBezTo>
                    <a:cubicBezTo>
                      <a:pt x="124" y="177"/>
                      <a:pt x="124" y="177"/>
                      <a:pt x="124" y="177"/>
                    </a:cubicBezTo>
                    <a:lnTo>
                      <a:pt x="92" y="205"/>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8" name="Freeform 99">
                <a:extLst>
                  <a:ext uri="{FF2B5EF4-FFF2-40B4-BE49-F238E27FC236}">
                    <a16:creationId xmlns:a16="http://schemas.microsoft.com/office/drawing/2014/main" id="{20DCB3E1-066B-4D31-9C2A-EC7D41302433}"/>
                  </a:ext>
                </a:extLst>
              </p:cNvPr>
              <p:cNvSpPr>
                <a:spLocks/>
              </p:cNvSpPr>
              <p:nvPr/>
            </p:nvSpPr>
            <p:spPr bwMode="auto">
              <a:xfrm>
                <a:off x="4006341" y="2498726"/>
                <a:ext cx="76200" cy="288925"/>
              </a:xfrm>
              <a:custGeom>
                <a:avLst/>
                <a:gdLst>
                  <a:gd name="T0" fmla="*/ 11 w 48"/>
                  <a:gd name="T1" fmla="*/ 182 h 182"/>
                  <a:gd name="T2" fmla="*/ 48 w 48"/>
                  <a:gd name="T3" fmla="*/ 0 h 182"/>
                  <a:gd name="T4" fmla="*/ 35 w 48"/>
                  <a:gd name="T5" fmla="*/ 0 h 182"/>
                  <a:gd name="T6" fmla="*/ 0 w 48"/>
                  <a:gd name="T7" fmla="*/ 182 h 182"/>
                  <a:gd name="T8" fmla="*/ 11 w 48"/>
                  <a:gd name="T9" fmla="*/ 182 h 182"/>
                </a:gdLst>
                <a:ahLst/>
                <a:cxnLst>
                  <a:cxn ang="0">
                    <a:pos x="T0" y="T1"/>
                  </a:cxn>
                  <a:cxn ang="0">
                    <a:pos x="T2" y="T3"/>
                  </a:cxn>
                  <a:cxn ang="0">
                    <a:pos x="T4" y="T5"/>
                  </a:cxn>
                  <a:cxn ang="0">
                    <a:pos x="T6" y="T7"/>
                  </a:cxn>
                  <a:cxn ang="0">
                    <a:pos x="T8" y="T9"/>
                  </a:cxn>
                </a:cxnLst>
                <a:rect l="0" t="0" r="r" b="b"/>
                <a:pathLst>
                  <a:path w="48" h="182">
                    <a:moveTo>
                      <a:pt x="11" y="182"/>
                    </a:moveTo>
                    <a:lnTo>
                      <a:pt x="48" y="0"/>
                    </a:lnTo>
                    <a:lnTo>
                      <a:pt x="35" y="0"/>
                    </a:lnTo>
                    <a:lnTo>
                      <a:pt x="0" y="182"/>
                    </a:lnTo>
                    <a:lnTo>
                      <a:pt x="11" y="182"/>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49" name="Rectangle 101">
                <a:extLst>
                  <a:ext uri="{FF2B5EF4-FFF2-40B4-BE49-F238E27FC236}">
                    <a16:creationId xmlns:a16="http://schemas.microsoft.com/office/drawing/2014/main" id="{EACCBB77-05E9-4735-BB27-C48A84EBCAB0}"/>
                  </a:ext>
                </a:extLst>
              </p:cNvPr>
              <p:cNvSpPr>
                <a:spLocks noChangeArrowheads="1"/>
              </p:cNvSpPr>
              <p:nvPr/>
            </p:nvSpPr>
            <p:spPr bwMode="auto">
              <a:xfrm>
                <a:off x="3641216" y="1635126"/>
                <a:ext cx="33338"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IN"/>
              </a:p>
            </p:txBody>
          </p:sp>
          <p:sp>
            <p:nvSpPr>
              <p:cNvPr id="50" name="Rectangle 103">
                <a:extLst>
                  <a:ext uri="{FF2B5EF4-FFF2-40B4-BE49-F238E27FC236}">
                    <a16:creationId xmlns:a16="http://schemas.microsoft.com/office/drawing/2014/main" id="{6731B335-F2C6-43FE-B21F-BBFE2787567B}"/>
                  </a:ext>
                </a:extLst>
              </p:cNvPr>
              <p:cNvSpPr>
                <a:spLocks noChangeArrowheads="1"/>
              </p:cNvSpPr>
              <p:nvPr/>
            </p:nvSpPr>
            <p:spPr bwMode="auto">
              <a:xfrm>
                <a:off x="3707891" y="1635126"/>
                <a:ext cx="31750"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IN"/>
              </a:p>
            </p:txBody>
          </p:sp>
          <p:sp>
            <p:nvSpPr>
              <p:cNvPr id="51" name="Rectangle 105">
                <a:extLst>
                  <a:ext uri="{FF2B5EF4-FFF2-40B4-BE49-F238E27FC236}">
                    <a16:creationId xmlns:a16="http://schemas.microsoft.com/office/drawing/2014/main" id="{E88E6DDA-5AA7-40C9-83B3-5BC0C5592B85}"/>
                  </a:ext>
                </a:extLst>
              </p:cNvPr>
              <p:cNvSpPr>
                <a:spLocks noChangeArrowheads="1"/>
              </p:cNvSpPr>
              <p:nvPr/>
            </p:nvSpPr>
            <p:spPr bwMode="auto">
              <a:xfrm>
                <a:off x="3772978" y="1635126"/>
                <a:ext cx="30163"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IN"/>
              </a:p>
            </p:txBody>
          </p:sp>
          <p:sp>
            <p:nvSpPr>
              <p:cNvPr id="52" name="Freeform 107">
                <a:extLst>
                  <a:ext uri="{FF2B5EF4-FFF2-40B4-BE49-F238E27FC236}">
                    <a16:creationId xmlns:a16="http://schemas.microsoft.com/office/drawing/2014/main" id="{68A464B7-55AE-4060-8A33-D090058A0EBB}"/>
                  </a:ext>
                </a:extLst>
              </p:cNvPr>
              <p:cNvSpPr>
                <a:spLocks noEditPoints="1"/>
              </p:cNvSpPr>
              <p:nvPr/>
            </p:nvSpPr>
            <p:spPr bwMode="auto">
              <a:xfrm>
                <a:off x="3307841" y="1441451"/>
                <a:ext cx="828675" cy="512763"/>
              </a:xfrm>
              <a:custGeom>
                <a:avLst/>
                <a:gdLst>
                  <a:gd name="T0" fmla="*/ 0 w 522"/>
                  <a:gd name="T1" fmla="*/ 323 h 323"/>
                  <a:gd name="T2" fmla="*/ 0 w 522"/>
                  <a:gd name="T3" fmla="*/ 0 h 323"/>
                  <a:gd name="T4" fmla="*/ 522 w 522"/>
                  <a:gd name="T5" fmla="*/ 0 h 323"/>
                  <a:gd name="T6" fmla="*/ 522 w 522"/>
                  <a:gd name="T7" fmla="*/ 258 h 323"/>
                  <a:gd name="T8" fmla="*/ 66 w 522"/>
                  <a:gd name="T9" fmla="*/ 258 h 323"/>
                  <a:gd name="T10" fmla="*/ 0 w 522"/>
                  <a:gd name="T11" fmla="*/ 323 h 323"/>
                  <a:gd name="T12" fmla="*/ 13 w 522"/>
                  <a:gd name="T13" fmla="*/ 13 h 323"/>
                  <a:gd name="T14" fmla="*/ 13 w 522"/>
                  <a:gd name="T15" fmla="*/ 292 h 323"/>
                  <a:gd name="T16" fmla="*/ 61 w 522"/>
                  <a:gd name="T17" fmla="*/ 245 h 323"/>
                  <a:gd name="T18" fmla="*/ 510 w 522"/>
                  <a:gd name="T19" fmla="*/ 245 h 323"/>
                  <a:gd name="T20" fmla="*/ 510 w 522"/>
                  <a:gd name="T21" fmla="*/ 13 h 323"/>
                  <a:gd name="T22" fmla="*/ 13 w 522"/>
                  <a:gd name="T23" fmla="*/ 1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2" h="323">
                    <a:moveTo>
                      <a:pt x="0" y="323"/>
                    </a:moveTo>
                    <a:lnTo>
                      <a:pt x="0" y="0"/>
                    </a:lnTo>
                    <a:lnTo>
                      <a:pt x="522" y="0"/>
                    </a:lnTo>
                    <a:lnTo>
                      <a:pt x="522" y="258"/>
                    </a:lnTo>
                    <a:lnTo>
                      <a:pt x="66" y="258"/>
                    </a:lnTo>
                    <a:lnTo>
                      <a:pt x="0" y="323"/>
                    </a:lnTo>
                    <a:close/>
                    <a:moveTo>
                      <a:pt x="13" y="13"/>
                    </a:moveTo>
                    <a:lnTo>
                      <a:pt x="13" y="292"/>
                    </a:lnTo>
                    <a:lnTo>
                      <a:pt x="61" y="245"/>
                    </a:lnTo>
                    <a:lnTo>
                      <a:pt x="510" y="245"/>
                    </a:lnTo>
                    <a:lnTo>
                      <a:pt x="510" y="13"/>
                    </a:lnTo>
                    <a:lnTo>
                      <a:pt x="13" y="13"/>
                    </a:ln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sp>
            <p:nvSpPr>
              <p:cNvPr id="53" name="Freeform 89">
                <a:extLst>
                  <a:ext uri="{FF2B5EF4-FFF2-40B4-BE49-F238E27FC236}">
                    <a16:creationId xmlns:a16="http://schemas.microsoft.com/office/drawing/2014/main" id="{09EF7DB4-A16C-4540-B2C9-28AE936FBCEC}"/>
                  </a:ext>
                </a:extLst>
              </p:cNvPr>
              <p:cNvSpPr>
                <a:spLocks noEditPoints="1"/>
              </p:cNvSpPr>
              <p:nvPr/>
            </p:nvSpPr>
            <p:spPr bwMode="auto">
              <a:xfrm>
                <a:off x="3366578" y="2033588"/>
                <a:ext cx="160338" cy="157163"/>
              </a:xfrm>
              <a:custGeom>
                <a:avLst/>
                <a:gdLst>
                  <a:gd name="T0" fmla="*/ 44 w 88"/>
                  <a:gd name="T1" fmla="*/ 87 h 87"/>
                  <a:gd name="T2" fmla="*/ 0 w 88"/>
                  <a:gd name="T3" fmla="*/ 44 h 87"/>
                  <a:gd name="T4" fmla="*/ 44 w 88"/>
                  <a:gd name="T5" fmla="*/ 0 h 87"/>
                  <a:gd name="T6" fmla="*/ 88 w 88"/>
                  <a:gd name="T7" fmla="*/ 44 h 87"/>
                  <a:gd name="T8" fmla="*/ 44 w 88"/>
                  <a:gd name="T9" fmla="*/ 87 h 87"/>
                  <a:gd name="T10" fmla="*/ 44 w 88"/>
                  <a:gd name="T11" fmla="*/ 10 h 87"/>
                  <a:gd name="T12" fmla="*/ 11 w 88"/>
                  <a:gd name="T13" fmla="*/ 44 h 87"/>
                  <a:gd name="T14" fmla="*/ 44 w 88"/>
                  <a:gd name="T15" fmla="*/ 77 h 87"/>
                  <a:gd name="T16" fmla="*/ 77 w 88"/>
                  <a:gd name="T17" fmla="*/ 44 h 87"/>
                  <a:gd name="T18" fmla="*/ 44 w 88"/>
                  <a:gd name="T19"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87">
                    <a:moveTo>
                      <a:pt x="44" y="87"/>
                    </a:moveTo>
                    <a:cubicBezTo>
                      <a:pt x="20" y="87"/>
                      <a:pt x="0" y="68"/>
                      <a:pt x="0" y="44"/>
                    </a:cubicBezTo>
                    <a:cubicBezTo>
                      <a:pt x="0" y="19"/>
                      <a:pt x="20" y="0"/>
                      <a:pt x="44" y="0"/>
                    </a:cubicBezTo>
                    <a:cubicBezTo>
                      <a:pt x="68" y="0"/>
                      <a:pt x="88" y="19"/>
                      <a:pt x="88" y="44"/>
                    </a:cubicBezTo>
                    <a:cubicBezTo>
                      <a:pt x="88" y="68"/>
                      <a:pt x="68" y="87"/>
                      <a:pt x="44" y="87"/>
                    </a:cubicBezTo>
                    <a:close/>
                    <a:moveTo>
                      <a:pt x="44" y="10"/>
                    </a:moveTo>
                    <a:cubicBezTo>
                      <a:pt x="26" y="10"/>
                      <a:pt x="11" y="25"/>
                      <a:pt x="11" y="44"/>
                    </a:cubicBezTo>
                    <a:cubicBezTo>
                      <a:pt x="11" y="62"/>
                      <a:pt x="26" y="77"/>
                      <a:pt x="44" y="77"/>
                    </a:cubicBezTo>
                    <a:cubicBezTo>
                      <a:pt x="62" y="77"/>
                      <a:pt x="77" y="62"/>
                      <a:pt x="77" y="44"/>
                    </a:cubicBezTo>
                    <a:cubicBezTo>
                      <a:pt x="77" y="25"/>
                      <a:pt x="62" y="10"/>
                      <a:pt x="44"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IN"/>
              </a:p>
            </p:txBody>
          </p:sp>
        </p:grpSp>
        <p:cxnSp>
          <p:nvCxnSpPr>
            <p:cNvPr id="11" name="Straight Connector 10">
              <a:extLst>
                <a:ext uri="{FF2B5EF4-FFF2-40B4-BE49-F238E27FC236}">
                  <a16:creationId xmlns:a16="http://schemas.microsoft.com/office/drawing/2014/main" id="{AF15ED23-9B05-456E-B15B-ED18EB409210}"/>
                </a:ext>
              </a:extLst>
            </p:cNvPr>
            <p:cNvCxnSpPr>
              <a:stCxn id="3" idx="6"/>
              <a:endCxn id="35" idx="3"/>
            </p:cNvCxnSpPr>
            <p:nvPr/>
          </p:nvCxnSpPr>
          <p:spPr>
            <a:xfrm flipV="1">
              <a:off x="5970034" y="2186356"/>
              <a:ext cx="839459" cy="702644"/>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5" name="Straight Connector 54">
              <a:extLst>
                <a:ext uri="{FF2B5EF4-FFF2-40B4-BE49-F238E27FC236}">
                  <a16:creationId xmlns:a16="http://schemas.microsoft.com/office/drawing/2014/main" id="{42B7C848-A4B5-4132-B0EF-B7730E3EE83C}"/>
                </a:ext>
              </a:extLst>
            </p:cNvPr>
            <p:cNvCxnSpPr>
              <a:cxnSpLocks/>
              <a:stCxn id="3" idx="6"/>
              <a:endCxn id="34" idx="2"/>
            </p:cNvCxnSpPr>
            <p:nvPr/>
          </p:nvCxnSpPr>
          <p:spPr>
            <a:xfrm flipV="1">
              <a:off x="5970034" y="2624697"/>
              <a:ext cx="877178" cy="264303"/>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7" name="Straight Connector 56">
              <a:extLst>
                <a:ext uri="{FF2B5EF4-FFF2-40B4-BE49-F238E27FC236}">
                  <a16:creationId xmlns:a16="http://schemas.microsoft.com/office/drawing/2014/main" id="{80B30B14-2CC9-49E2-A089-6E28CD0B99D5}"/>
                </a:ext>
              </a:extLst>
            </p:cNvPr>
            <p:cNvCxnSpPr>
              <a:stCxn id="3" idx="6"/>
              <a:endCxn id="33" idx="2"/>
            </p:cNvCxnSpPr>
            <p:nvPr/>
          </p:nvCxnSpPr>
          <p:spPr>
            <a:xfrm>
              <a:off x="5970034" y="2889000"/>
              <a:ext cx="939103" cy="493950"/>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9" name="Straight Connector 58">
              <a:extLst>
                <a:ext uri="{FF2B5EF4-FFF2-40B4-BE49-F238E27FC236}">
                  <a16:creationId xmlns:a16="http://schemas.microsoft.com/office/drawing/2014/main" id="{2F8B9370-BCC8-4C4D-ADE3-6BD9A6624E53}"/>
                </a:ext>
              </a:extLst>
            </p:cNvPr>
            <p:cNvCxnSpPr>
              <a:stCxn id="3" idx="6"/>
              <a:endCxn id="32" idx="1"/>
            </p:cNvCxnSpPr>
            <p:nvPr/>
          </p:nvCxnSpPr>
          <p:spPr>
            <a:xfrm>
              <a:off x="5970034" y="2889000"/>
              <a:ext cx="771413" cy="916009"/>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0" name="TextBox 59">
              <a:extLst>
                <a:ext uri="{FF2B5EF4-FFF2-40B4-BE49-F238E27FC236}">
                  <a16:creationId xmlns:a16="http://schemas.microsoft.com/office/drawing/2014/main" id="{714F21F4-A0AD-48BB-B854-0C79B19F56E0}"/>
                </a:ext>
              </a:extLst>
            </p:cNvPr>
            <p:cNvSpPr txBox="1"/>
            <p:nvPr/>
          </p:nvSpPr>
          <p:spPr>
            <a:xfrm>
              <a:off x="4899100" y="3590342"/>
              <a:ext cx="1039971" cy="276999"/>
            </a:xfrm>
            <a:prstGeom prst="rect">
              <a:avLst/>
            </a:prstGeom>
            <a:noFill/>
          </p:spPr>
          <p:txBody>
            <a:bodyPr wrap="square" rtlCol="0">
              <a:spAutoFit/>
            </a:bodyPr>
            <a:lstStyle/>
            <a:p>
              <a:pPr algn="ctr"/>
              <a:r>
                <a:rPr lang="en-GB" sz="1200" b="1" dirty="0"/>
                <a:t>Trainees</a:t>
              </a:r>
            </a:p>
          </p:txBody>
        </p:sp>
      </p:grpSp>
    </p:spTree>
    <p:extLst>
      <p:ext uri="{BB962C8B-B14F-4D97-AF65-F5344CB8AC3E}">
        <p14:creationId xmlns:p14="http://schemas.microsoft.com/office/powerpoint/2010/main" val="2753651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2</a:t>
            </a:r>
            <a:br>
              <a:rPr lang="en-JM" dirty="0">
                <a:solidFill>
                  <a:srgbClr val="792989"/>
                </a:solidFill>
              </a:rPr>
            </a:br>
            <a:r>
              <a:rPr lang="en-JM" dirty="0">
                <a:solidFill>
                  <a:srgbClr val="792989"/>
                </a:solidFill>
              </a:rPr>
              <a:t>Guiding principles and keys to success</a:t>
            </a:r>
          </a:p>
        </p:txBody>
      </p:sp>
    </p:spTree>
    <p:extLst>
      <p:ext uri="{BB962C8B-B14F-4D97-AF65-F5344CB8AC3E}">
        <p14:creationId xmlns:p14="http://schemas.microsoft.com/office/powerpoint/2010/main" val="3909908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Guiding principles and keys to success</a:t>
            </a:r>
            <a:endParaRPr lang="en-JP" sz="4400" dirty="0">
              <a:solidFill>
                <a:srgbClr val="7E38AB"/>
              </a:solidFill>
              <a:latin typeface="+mj-lt"/>
            </a:endParaRPr>
          </a:p>
        </p:txBody>
      </p:sp>
      <p:sp>
        <p:nvSpPr>
          <p:cNvPr id="8" name="Content Placeholder 1">
            <a:extLst>
              <a:ext uri="{FF2B5EF4-FFF2-40B4-BE49-F238E27FC236}">
                <a16:creationId xmlns:a16="http://schemas.microsoft.com/office/drawing/2014/main" id="{8114279B-0FD5-466C-A643-0A4CB3E0CF3A}"/>
              </a:ext>
            </a:extLst>
          </p:cNvPr>
          <p:cNvSpPr txBox="1">
            <a:spLocks/>
          </p:cNvSpPr>
          <p:nvPr/>
        </p:nvSpPr>
        <p:spPr>
          <a:xfrm>
            <a:off x="577154" y="1344544"/>
            <a:ext cx="11351494" cy="53057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Pct val="25000"/>
              <a:buNone/>
              <a:tabLst/>
              <a:defRPr/>
            </a:pPr>
            <a:r>
              <a:rPr kumimoji="0" lang="en-US" sz="1400" b="0" i="0" u="none" strike="noStrike" kern="1200" cap="none" spc="0" normalizeH="0" baseline="0" noProof="0" dirty="0">
                <a:ln>
                  <a:noFill/>
                </a:ln>
                <a:solidFill>
                  <a:sysClr val="windowText" lastClr="000000"/>
                </a:solidFill>
                <a:effectLst/>
                <a:uLnTx/>
                <a:uFillTx/>
                <a:ea typeface="+mn-ea"/>
                <a:cs typeface="+mn-cs"/>
              </a:rPr>
              <a:t>The training approach will be governed by a set of guiding principles to ensure the needs of all impacted end-users are comprehensively covered and the training delivery will be efficient and effective.</a:t>
            </a:r>
          </a:p>
        </p:txBody>
      </p:sp>
      <p:graphicFrame>
        <p:nvGraphicFramePr>
          <p:cNvPr id="9" name="Table 5">
            <a:extLst>
              <a:ext uri="{FF2B5EF4-FFF2-40B4-BE49-F238E27FC236}">
                <a16:creationId xmlns:a16="http://schemas.microsoft.com/office/drawing/2014/main" id="{2F2F993E-DFA8-4AFE-9387-5ED775B7BB85}"/>
              </a:ext>
            </a:extLst>
          </p:cNvPr>
          <p:cNvGraphicFramePr>
            <a:graphicFrameLocks/>
          </p:cNvGraphicFramePr>
          <p:nvPr>
            <p:extLst>
              <p:ext uri="{D42A27DB-BD31-4B8C-83A1-F6EECF244321}">
                <p14:modId xmlns:p14="http://schemas.microsoft.com/office/powerpoint/2010/main" val="82568018"/>
              </p:ext>
            </p:extLst>
          </p:nvPr>
        </p:nvGraphicFramePr>
        <p:xfrm>
          <a:off x="8184231" y="1917718"/>
          <a:ext cx="3562675" cy="2866560"/>
        </p:xfrm>
        <a:graphic>
          <a:graphicData uri="http://schemas.openxmlformats.org/drawingml/2006/table">
            <a:tbl>
              <a:tblPr firstRow="1" bandRow="1"/>
              <a:tblGrid>
                <a:gridCol w="3562675">
                  <a:extLst>
                    <a:ext uri="{9D8B030D-6E8A-4147-A177-3AD203B41FA5}">
                      <a16:colId xmlns:a16="http://schemas.microsoft.com/office/drawing/2014/main" val="3430246002"/>
                    </a:ext>
                  </a:extLst>
                </a:gridCol>
              </a:tblGrid>
              <a:tr h="165577">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r>
                        <a:rPr lang="en-US" sz="1200" b="1" dirty="0">
                          <a:solidFill>
                            <a:schemeClr val="bg1"/>
                          </a:solidFill>
                          <a:latin typeface="+mn-lt"/>
                        </a:rPr>
                        <a:t>Guiding principles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983682758"/>
                  </a:ext>
                </a:extLst>
              </a:tr>
              <a:tr h="51844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8624105"/>
                  </a:ext>
                </a:extLst>
              </a:tr>
              <a:tr h="51844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3109278"/>
                  </a:ext>
                </a:extLst>
              </a:tr>
              <a:tr h="51844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9661090"/>
                  </a:ext>
                </a:extLst>
              </a:tr>
              <a:tr h="51844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9883958"/>
                  </a:ext>
                </a:extLst>
              </a:tr>
              <a:tr h="518448">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8296565"/>
                  </a:ext>
                </a:extLst>
              </a:tr>
            </a:tbl>
          </a:graphicData>
        </a:graphic>
      </p:graphicFrame>
      <p:graphicFrame>
        <p:nvGraphicFramePr>
          <p:cNvPr id="10" name="Table 5">
            <a:extLst>
              <a:ext uri="{FF2B5EF4-FFF2-40B4-BE49-F238E27FC236}">
                <a16:creationId xmlns:a16="http://schemas.microsoft.com/office/drawing/2014/main" id="{0EC55D59-D78E-42CF-8BD2-BE822173CB17}"/>
              </a:ext>
            </a:extLst>
          </p:cNvPr>
          <p:cNvGraphicFramePr>
            <a:graphicFrameLocks/>
          </p:cNvGraphicFramePr>
          <p:nvPr>
            <p:extLst>
              <p:ext uri="{D42A27DB-BD31-4B8C-83A1-F6EECF244321}">
                <p14:modId xmlns:p14="http://schemas.microsoft.com/office/powerpoint/2010/main" val="1536945218"/>
              </p:ext>
            </p:extLst>
          </p:nvPr>
        </p:nvGraphicFramePr>
        <p:xfrm>
          <a:off x="607102" y="1917718"/>
          <a:ext cx="7289098" cy="3830712"/>
        </p:xfrm>
        <a:graphic>
          <a:graphicData uri="http://schemas.openxmlformats.org/drawingml/2006/table">
            <a:tbl>
              <a:tblPr firstRow="1" bandRow="1"/>
              <a:tblGrid>
                <a:gridCol w="4065547">
                  <a:extLst>
                    <a:ext uri="{9D8B030D-6E8A-4147-A177-3AD203B41FA5}">
                      <a16:colId xmlns:a16="http://schemas.microsoft.com/office/drawing/2014/main" val="3430246002"/>
                    </a:ext>
                  </a:extLst>
                </a:gridCol>
                <a:gridCol w="3223551">
                  <a:extLst>
                    <a:ext uri="{9D8B030D-6E8A-4147-A177-3AD203B41FA5}">
                      <a16:colId xmlns:a16="http://schemas.microsoft.com/office/drawing/2014/main" val="759215078"/>
                    </a:ext>
                  </a:extLst>
                </a:gridCol>
              </a:tblGrid>
              <a:tr h="259145">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r>
                        <a:rPr lang="en-US" sz="1200" b="1" dirty="0">
                          <a:solidFill>
                            <a:schemeClr val="bg1"/>
                          </a:solidFill>
                          <a:latin typeface="+mn-lt"/>
                        </a:rPr>
                        <a:t>Keys to success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r>
                        <a:rPr lang="en-US" sz="1200" b="1" dirty="0">
                          <a:solidFill>
                            <a:schemeClr val="bg1"/>
                          </a:solidFill>
                          <a:latin typeface="+mn-lt"/>
                        </a:rPr>
                        <a:t>Achieving success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983682758"/>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JM" sz="1200" kern="1200" dirty="0">
                          <a:solidFill>
                            <a:schemeClr val="tx1"/>
                          </a:solidFill>
                          <a:latin typeface="+mn-lt"/>
                          <a:ea typeface="+mn-ea"/>
                          <a:cs typeface="+mn-cs"/>
                        </a:rPr>
                        <a:t>Leadership and Management Support </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8624105"/>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JM" sz="1200" kern="1200" dirty="0">
                          <a:solidFill>
                            <a:schemeClr val="tx1"/>
                          </a:solidFill>
                          <a:latin typeface="+mn-lt"/>
                          <a:ea typeface="+mn-ea"/>
                          <a:cs typeface="+mn-cs"/>
                        </a:rPr>
                        <a:t>Programme Cohesion and Collaboration</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3109278"/>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JM" sz="1200" kern="1200" dirty="0">
                          <a:solidFill>
                            <a:schemeClr val="tx1"/>
                          </a:solidFill>
                          <a:latin typeface="+mn-lt"/>
                          <a:ea typeface="+mn-ea"/>
                          <a:cs typeface="+mn-cs"/>
                        </a:rPr>
                        <a:t>Sustainable and Long-term Training Solution</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9661090"/>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CA" sz="1200" kern="1200" dirty="0">
                          <a:solidFill>
                            <a:schemeClr val="tx1"/>
                          </a:solidFill>
                          <a:latin typeface="+mn-lt"/>
                          <a:ea typeface="+mn-ea"/>
                          <a:cs typeface="+mn-cs"/>
                        </a:rPr>
                        <a:t>Availability of Skilled Training Resources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9883958"/>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CA" sz="1200" kern="1200" dirty="0">
                          <a:solidFill>
                            <a:schemeClr val="tx1"/>
                          </a:solidFill>
                          <a:latin typeface="+mn-lt"/>
                          <a:ea typeface="+mn-ea"/>
                          <a:cs typeface="+mn-cs"/>
                        </a:rPr>
                        <a:t>Quality Measures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8296565"/>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JM" sz="1200" kern="1200" dirty="0">
                          <a:solidFill>
                            <a:schemeClr val="tx1"/>
                          </a:solidFill>
                          <a:latin typeface="+mn-lt"/>
                          <a:ea typeface="+mn-ea"/>
                          <a:cs typeface="+mn-cs"/>
                        </a:rPr>
                        <a:t>Accurate Selection of Training Audience</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629554"/>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CA" sz="1200" kern="1200" dirty="0">
                          <a:solidFill>
                            <a:schemeClr val="tx1"/>
                          </a:solidFill>
                          <a:latin typeface="+mn-lt"/>
                          <a:ea typeface="+mn-ea"/>
                          <a:cs typeface="+mn-cs"/>
                        </a:rPr>
                        <a:t>Training Facilities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2840809"/>
                  </a:ext>
                </a:extLst>
              </a:tr>
              <a:tr h="444549">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CA" sz="1200" kern="1200" dirty="0">
                          <a:solidFill>
                            <a:schemeClr val="tx1"/>
                          </a:solidFill>
                          <a:latin typeface="+mn-lt"/>
                          <a:ea typeface="+mn-ea"/>
                          <a:cs typeface="+mn-cs"/>
                        </a:rPr>
                        <a:t>Engagement of Training Participants</a:t>
                      </a:r>
                      <a:endParaRPr lang="en-US"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2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6435524"/>
                  </a:ext>
                </a:extLst>
              </a:tr>
            </a:tbl>
          </a:graphicData>
        </a:graphic>
      </p:graphicFrame>
      <p:sp>
        <p:nvSpPr>
          <p:cNvPr id="11" name="TextBox 10">
            <a:extLst>
              <a:ext uri="{FF2B5EF4-FFF2-40B4-BE49-F238E27FC236}">
                <a16:creationId xmlns:a16="http://schemas.microsoft.com/office/drawing/2014/main" id="{F73B1CB4-E1F4-40A2-A8D2-D8529837354D}"/>
              </a:ext>
            </a:extLst>
          </p:cNvPr>
          <p:cNvSpPr txBox="1"/>
          <p:nvPr/>
        </p:nvSpPr>
        <p:spPr>
          <a:xfrm>
            <a:off x="8868895" y="5253380"/>
            <a:ext cx="2915737" cy="584775"/>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Tree>
    <p:extLst>
      <p:ext uri="{BB962C8B-B14F-4D97-AF65-F5344CB8AC3E}">
        <p14:creationId xmlns:p14="http://schemas.microsoft.com/office/powerpoint/2010/main" val="1870074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8733520-66CE-46E8-BE45-CD8AF98DE838}"/>
              </a:ext>
            </a:extLst>
          </p:cNvPr>
          <p:cNvSpPr>
            <a:spLocks noGrp="1"/>
          </p:cNvSpPr>
          <p:nvPr>
            <p:ph type="ctrTitle"/>
          </p:nvPr>
        </p:nvSpPr>
        <p:spPr>
          <a:xfrm>
            <a:off x="457200" y="457200"/>
            <a:ext cx="5105400" cy="6172200"/>
          </a:xfrm>
        </p:spPr>
        <p:txBody>
          <a:bodyPr/>
          <a:lstStyle/>
          <a:p>
            <a:r>
              <a:rPr lang="en-JM" sz="3600" dirty="0">
                <a:solidFill>
                  <a:srgbClr val="792989"/>
                </a:solidFill>
              </a:rPr>
              <a:t>PART 3</a:t>
            </a:r>
            <a:br>
              <a:rPr lang="en-JM" dirty="0">
                <a:solidFill>
                  <a:srgbClr val="792989"/>
                </a:solidFill>
              </a:rPr>
            </a:br>
            <a:r>
              <a:rPr lang="en-JM" dirty="0">
                <a:solidFill>
                  <a:srgbClr val="792989"/>
                </a:solidFill>
              </a:rPr>
              <a:t>Training approach and timeline</a:t>
            </a:r>
          </a:p>
        </p:txBody>
      </p:sp>
    </p:spTree>
    <p:extLst>
      <p:ext uri="{BB962C8B-B14F-4D97-AF65-F5344CB8AC3E}">
        <p14:creationId xmlns:p14="http://schemas.microsoft.com/office/powerpoint/2010/main" val="539960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9774B-DC9A-A146-8AB8-F0557FD56F54}"/>
              </a:ext>
            </a:extLst>
          </p:cNvPr>
          <p:cNvSpPr txBox="1"/>
          <p:nvPr/>
        </p:nvSpPr>
        <p:spPr>
          <a:xfrm>
            <a:off x="433137" y="548680"/>
            <a:ext cx="9865096" cy="769441"/>
          </a:xfrm>
          <a:prstGeom prst="rect">
            <a:avLst/>
          </a:prstGeom>
          <a:noFill/>
        </p:spPr>
        <p:txBody>
          <a:bodyPr wrap="square" rtlCol="0">
            <a:spAutoFit/>
          </a:bodyPr>
          <a:lstStyle/>
          <a:p>
            <a:r>
              <a:rPr lang="en-US" sz="4400" dirty="0">
                <a:solidFill>
                  <a:srgbClr val="7E38AB"/>
                </a:solidFill>
                <a:latin typeface="+mj-lt"/>
              </a:rPr>
              <a:t>Training approach and timeline</a:t>
            </a:r>
            <a:endParaRPr lang="en-JP" sz="4400" dirty="0">
              <a:solidFill>
                <a:srgbClr val="7E38AB"/>
              </a:solidFill>
              <a:latin typeface="+mj-lt"/>
            </a:endParaRPr>
          </a:p>
        </p:txBody>
      </p:sp>
      <p:sp>
        <p:nvSpPr>
          <p:cNvPr id="5" name="Content Placeholder 6">
            <a:extLst>
              <a:ext uri="{FF2B5EF4-FFF2-40B4-BE49-F238E27FC236}">
                <a16:creationId xmlns:a16="http://schemas.microsoft.com/office/drawing/2014/main" id="{9ABC950A-F420-42C1-8A62-EA598766A752}"/>
              </a:ext>
            </a:extLst>
          </p:cNvPr>
          <p:cNvSpPr txBox="1">
            <a:spLocks/>
          </p:cNvSpPr>
          <p:nvPr/>
        </p:nvSpPr>
        <p:spPr>
          <a:xfrm>
            <a:off x="551384" y="1408402"/>
            <a:ext cx="11351495" cy="1162138"/>
          </a:xfrm>
          <a:prstGeom prst="rect">
            <a:avLst/>
          </a:prstGeom>
          <a:ln>
            <a:solidFill>
              <a:schemeClr val="accent1"/>
            </a:solidFill>
          </a:ln>
        </p:spPr>
        <p:txBody>
          <a:bodyPr vert="horz" lIns="91440" tIns="45720" rIns="91440" bIns="45720" rtlCol="0">
            <a:normAutofit/>
          </a:bodyPr>
          <a:lstStyle>
            <a:lvl1pPr marL="0" indent="0" algn="l" defTabSz="914400" rtl="0" eaLnBrk="1" latinLnBrk="0" hangingPunct="1">
              <a:lnSpc>
                <a:spcPct val="90000"/>
              </a:lnSpc>
              <a:spcBef>
                <a:spcPts val="1000"/>
              </a:spcBef>
              <a:spcAft>
                <a:spcPts val="1200"/>
              </a:spcAft>
              <a:buSzPct val="25000"/>
              <a:buFont typeface="Segoe UI" panose="020B0502040204020203" pitchFamily="34" charset="0"/>
              <a:buChar char=" "/>
              <a:defRPr sz="1200" kern="1200">
                <a:solidFill>
                  <a:schemeClr val="tx1"/>
                </a:solidFill>
                <a:latin typeface="+mn-lt"/>
                <a:ea typeface="+mn-ea"/>
                <a:cs typeface="+mn-cs"/>
              </a:defRPr>
            </a:lvl1pPr>
            <a:lvl2pPr marL="401638" indent="7938" algn="l" defTabSz="914400" rtl="0" eaLnBrk="1" latinLnBrk="0" hangingPunct="1">
              <a:lnSpc>
                <a:spcPct val="90000"/>
              </a:lnSpc>
              <a:spcBef>
                <a:spcPts val="600"/>
              </a:spcBef>
              <a:spcAft>
                <a:spcPts val="1200"/>
              </a:spcAft>
              <a:buFont typeface="Segoe UI" panose="020B0502040204020203" pitchFamily="34" charset="0"/>
              <a:buChar char=" "/>
              <a:defRPr sz="1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egoe UI" panose="020B0502040204020203" pitchFamily="34" charset="0"/>
              <a:buChar char=" "/>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egoe UI" panose="020B0502040204020203" pitchFamily="34" charset="0"/>
              <a:buChar char=" "/>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Pct val="25000"/>
              <a:buFont typeface="Segoe UI" panose="020B0502040204020203" pitchFamily="34" charset="0"/>
              <a:buChar char=" "/>
              <a:tabLst/>
              <a:defRPr/>
            </a:pPr>
            <a:r>
              <a:rPr kumimoji="0" lang="en-US" sz="1400" b="0" i="0" u="none" strike="noStrike" kern="1200" cap="none" spc="0" normalizeH="0" baseline="0" noProof="0" dirty="0">
                <a:ln>
                  <a:noFill/>
                </a:ln>
                <a:solidFill>
                  <a:sysClr val="windowText" lastClr="000000"/>
                </a:solidFill>
                <a:effectLst/>
                <a:uLnTx/>
                <a:uFillTx/>
                <a:ea typeface="+mn-ea"/>
                <a:cs typeface="+mn-cs"/>
              </a:rPr>
              <a:t>&lt;Insert training approach&gt;</a:t>
            </a:r>
          </a:p>
        </p:txBody>
      </p:sp>
      <p:graphicFrame>
        <p:nvGraphicFramePr>
          <p:cNvPr id="6" name="Table 5">
            <a:extLst>
              <a:ext uri="{FF2B5EF4-FFF2-40B4-BE49-F238E27FC236}">
                <a16:creationId xmlns:a16="http://schemas.microsoft.com/office/drawing/2014/main" id="{9C5B3024-CA51-4936-8F46-D11401FABA08}"/>
              </a:ext>
            </a:extLst>
          </p:cNvPr>
          <p:cNvGraphicFramePr>
            <a:graphicFrameLocks/>
          </p:cNvGraphicFramePr>
          <p:nvPr>
            <p:extLst>
              <p:ext uri="{D42A27DB-BD31-4B8C-83A1-F6EECF244321}">
                <p14:modId xmlns:p14="http://schemas.microsoft.com/office/powerpoint/2010/main" val="2166547528"/>
              </p:ext>
            </p:extLst>
          </p:nvPr>
        </p:nvGraphicFramePr>
        <p:xfrm>
          <a:off x="432730" y="3031956"/>
          <a:ext cx="11351491" cy="3421380"/>
        </p:xfrm>
        <a:graphic>
          <a:graphicData uri="http://schemas.openxmlformats.org/drawingml/2006/table">
            <a:tbl>
              <a:tblPr firstRow="1" bandRow="1"/>
              <a:tblGrid>
                <a:gridCol w="1564201">
                  <a:extLst>
                    <a:ext uri="{9D8B030D-6E8A-4147-A177-3AD203B41FA5}">
                      <a16:colId xmlns:a16="http://schemas.microsoft.com/office/drawing/2014/main" val="3430246002"/>
                    </a:ext>
                  </a:extLst>
                </a:gridCol>
                <a:gridCol w="978729">
                  <a:extLst>
                    <a:ext uri="{9D8B030D-6E8A-4147-A177-3AD203B41FA5}">
                      <a16:colId xmlns:a16="http://schemas.microsoft.com/office/drawing/2014/main" val="759215078"/>
                    </a:ext>
                  </a:extLst>
                </a:gridCol>
                <a:gridCol w="978729">
                  <a:extLst>
                    <a:ext uri="{9D8B030D-6E8A-4147-A177-3AD203B41FA5}">
                      <a16:colId xmlns:a16="http://schemas.microsoft.com/office/drawing/2014/main" val="549789310"/>
                    </a:ext>
                  </a:extLst>
                </a:gridCol>
                <a:gridCol w="978729">
                  <a:extLst>
                    <a:ext uri="{9D8B030D-6E8A-4147-A177-3AD203B41FA5}">
                      <a16:colId xmlns:a16="http://schemas.microsoft.com/office/drawing/2014/main" val="2721471889"/>
                    </a:ext>
                  </a:extLst>
                </a:gridCol>
                <a:gridCol w="978729">
                  <a:extLst>
                    <a:ext uri="{9D8B030D-6E8A-4147-A177-3AD203B41FA5}">
                      <a16:colId xmlns:a16="http://schemas.microsoft.com/office/drawing/2014/main" val="3630643214"/>
                    </a:ext>
                  </a:extLst>
                </a:gridCol>
                <a:gridCol w="978729">
                  <a:extLst>
                    <a:ext uri="{9D8B030D-6E8A-4147-A177-3AD203B41FA5}">
                      <a16:colId xmlns:a16="http://schemas.microsoft.com/office/drawing/2014/main" val="912623219"/>
                    </a:ext>
                  </a:extLst>
                </a:gridCol>
                <a:gridCol w="978729">
                  <a:extLst>
                    <a:ext uri="{9D8B030D-6E8A-4147-A177-3AD203B41FA5}">
                      <a16:colId xmlns:a16="http://schemas.microsoft.com/office/drawing/2014/main" val="22182584"/>
                    </a:ext>
                  </a:extLst>
                </a:gridCol>
                <a:gridCol w="978729">
                  <a:extLst>
                    <a:ext uri="{9D8B030D-6E8A-4147-A177-3AD203B41FA5}">
                      <a16:colId xmlns:a16="http://schemas.microsoft.com/office/drawing/2014/main" val="3148902406"/>
                    </a:ext>
                  </a:extLst>
                </a:gridCol>
                <a:gridCol w="978729">
                  <a:extLst>
                    <a:ext uri="{9D8B030D-6E8A-4147-A177-3AD203B41FA5}">
                      <a16:colId xmlns:a16="http://schemas.microsoft.com/office/drawing/2014/main" val="452466216"/>
                    </a:ext>
                  </a:extLst>
                </a:gridCol>
                <a:gridCol w="978729">
                  <a:extLst>
                    <a:ext uri="{9D8B030D-6E8A-4147-A177-3AD203B41FA5}">
                      <a16:colId xmlns:a16="http://schemas.microsoft.com/office/drawing/2014/main" val="2724462631"/>
                    </a:ext>
                  </a:extLst>
                </a:gridCol>
                <a:gridCol w="978729">
                  <a:extLst>
                    <a:ext uri="{9D8B030D-6E8A-4147-A177-3AD203B41FA5}">
                      <a16:colId xmlns:a16="http://schemas.microsoft.com/office/drawing/2014/main" val="1417951648"/>
                    </a:ext>
                  </a:extLst>
                </a:gridCol>
              </a:tblGrid>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Activity</a:t>
                      </a:r>
                    </a:p>
                  </a:txBody>
                  <a:tcPr anchor="ctr">
                    <a:lnL w="12700" cap="flat" cmpd="sng" algn="ctr">
                      <a:solidFill>
                        <a:schemeClr val="tx1"/>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algn="ctr"/>
                      <a:r>
                        <a:rPr lang="en-US" sz="1400" b="1" dirty="0">
                          <a:solidFill>
                            <a:schemeClr val="bg1"/>
                          </a:solidFill>
                          <a:latin typeface="+mn-lt"/>
                        </a:rPr>
                        <a:t>Q2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3983682758"/>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US" sz="1200" kern="1200" dirty="0">
                          <a:solidFill>
                            <a:srgbClr val="000000"/>
                          </a:solidFill>
                          <a:effectLst/>
                          <a:latin typeface="+mn-lt"/>
                          <a:ea typeface="Times New Roman" panose="02020603050405020304" pitchFamily="18" charset="0"/>
                          <a:cs typeface="Times New Roman" panose="02020603050405020304" pitchFamily="18" charset="0"/>
                        </a:rPr>
                        <a:t>Develop training plan(s) based on CIA /TNA </a:t>
                      </a: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8624105"/>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US" sz="1200" kern="1200" dirty="0">
                          <a:solidFill>
                            <a:srgbClr val="000000"/>
                          </a:solidFill>
                          <a:effectLst/>
                          <a:latin typeface="+mn-lt"/>
                          <a:ea typeface="Times New Roman" panose="02020603050405020304" pitchFamily="18" charset="0"/>
                          <a:cs typeface="Calibri" panose="020F0502020204030204" pitchFamily="34" charset="0"/>
                        </a:rPr>
                        <a:t>Detail out / </a:t>
                      </a:r>
                      <a:r>
                        <a:rPr lang="en-US" sz="1200" kern="1200" dirty="0" err="1">
                          <a:solidFill>
                            <a:srgbClr val="000000"/>
                          </a:solidFill>
                          <a:effectLst/>
                          <a:latin typeface="+mn-lt"/>
                          <a:ea typeface="Times New Roman" panose="02020603050405020304" pitchFamily="18" charset="0"/>
                          <a:cs typeface="Calibri" panose="020F0502020204030204" pitchFamily="34" charset="0"/>
                        </a:rPr>
                        <a:t>finalise</a:t>
                      </a:r>
                      <a:r>
                        <a:rPr lang="en-US" sz="1200" kern="1200" dirty="0">
                          <a:solidFill>
                            <a:srgbClr val="000000"/>
                          </a:solidFill>
                          <a:effectLst/>
                          <a:latin typeface="+mn-lt"/>
                          <a:ea typeface="Times New Roman" panose="02020603050405020304" pitchFamily="18" charset="0"/>
                          <a:cs typeface="Calibri" panose="020F0502020204030204" pitchFamily="34" charset="0"/>
                        </a:rPr>
                        <a:t> key user selection criteria and competencies</a:t>
                      </a: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3109278"/>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US" sz="1200" kern="1200" dirty="0">
                          <a:solidFill>
                            <a:srgbClr val="000000"/>
                          </a:solidFill>
                          <a:effectLst/>
                          <a:latin typeface="+mn-lt"/>
                          <a:ea typeface="Times New Roman" panose="02020603050405020304" pitchFamily="18" charset="0"/>
                          <a:cs typeface="Calibri" panose="020F0502020204030204" pitchFamily="34" charset="0"/>
                        </a:rPr>
                        <a:t>Develop </a:t>
                      </a:r>
                      <a:r>
                        <a:rPr lang="en-US" sz="1200" kern="1200" dirty="0" err="1">
                          <a:solidFill>
                            <a:srgbClr val="000000"/>
                          </a:solidFill>
                          <a:effectLst/>
                          <a:latin typeface="+mn-lt"/>
                          <a:ea typeface="Times New Roman" panose="02020603050405020304" pitchFamily="18" charset="0"/>
                          <a:cs typeface="Calibri" panose="020F0502020204030204" pitchFamily="34" charset="0"/>
                        </a:rPr>
                        <a:t>behavioural</a:t>
                      </a:r>
                      <a:r>
                        <a:rPr lang="en-US" sz="1200" kern="1200" dirty="0">
                          <a:solidFill>
                            <a:srgbClr val="000000"/>
                          </a:solidFill>
                          <a:effectLst/>
                          <a:latin typeface="+mn-lt"/>
                          <a:ea typeface="Times New Roman" panose="02020603050405020304" pitchFamily="18" charset="0"/>
                          <a:cs typeface="Calibri" panose="020F0502020204030204" pitchFamily="34" charset="0"/>
                        </a:rPr>
                        <a:t> and functional process training content</a:t>
                      </a:r>
                      <a:r>
                        <a:rPr lang="en-US" sz="1200" kern="1200" dirty="0">
                          <a:solidFill>
                            <a:srgbClr val="000000"/>
                          </a:solidFill>
                          <a:effectLst/>
                          <a:latin typeface="+mn-lt"/>
                          <a:ea typeface="Times New Roman" panose="02020603050405020304" pitchFamily="18" charset="0"/>
                          <a:cs typeface="Times New Roman" panose="02020603050405020304" pitchFamily="18" charset="0"/>
                        </a:rPr>
                        <a:t>*</a:t>
                      </a: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9661090"/>
                  </a:ext>
                </a:extLst>
              </a:tr>
              <a:tr h="370840">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pPr marL="0" marR="0" algn="l">
                        <a:lnSpc>
                          <a:spcPct val="115000"/>
                        </a:lnSpc>
                        <a:spcBef>
                          <a:spcPts val="0"/>
                        </a:spcBef>
                        <a:spcAft>
                          <a:spcPts val="0"/>
                        </a:spcAft>
                      </a:pPr>
                      <a:r>
                        <a:rPr lang="en-US" sz="1200" kern="1200" dirty="0">
                          <a:solidFill>
                            <a:srgbClr val="000000"/>
                          </a:solidFill>
                          <a:effectLst/>
                          <a:latin typeface="+mn-lt"/>
                          <a:ea typeface="Times New Roman" panose="02020603050405020304" pitchFamily="18" charset="0"/>
                          <a:cs typeface="Calibri" panose="020F0502020204030204" pitchFamily="34" charset="0"/>
                        </a:rPr>
                        <a:t>Detail out training schedules for TTT</a:t>
                      </a:r>
                      <a:r>
                        <a:rPr lang="en-US" sz="1200" kern="1200" dirty="0">
                          <a:solidFill>
                            <a:srgbClr val="000000"/>
                          </a:solidFill>
                          <a:effectLst/>
                          <a:latin typeface="+mn-lt"/>
                          <a:ea typeface="Times New Roman" panose="02020603050405020304" pitchFamily="18" charset="0"/>
                          <a:cs typeface="Times New Roman" panose="02020603050405020304" pitchFamily="18" charset="0"/>
                        </a:rPr>
                        <a:t>*</a:t>
                      </a:r>
                      <a:endParaRPr lang="en-US" sz="1200" dirty="0">
                        <a:effectLst/>
                        <a:latin typeface="+mn-lt"/>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Futora LT Bold"/>
                        </a:defRPr>
                      </a:lvl1pPr>
                      <a:lvl2pPr marL="457200" algn="l" defTabSz="914400" rtl="0" eaLnBrk="1" latinLnBrk="0" hangingPunct="1">
                        <a:defRPr sz="1800" kern="1200">
                          <a:solidFill>
                            <a:schemeClr val="tx1"/>
                          </a:solidFill>
                          <a:latin typeface="Futora LT Bold"/>
                        </a:defRPr>
                      </a:lvl2pPr>
                      <a:lvl3pPr marL="914400" algn="l" defTabSz="914400" rtl="0" eaLnBrk="1" latinLnBrk="0" hangingPunct="1">
                        <a:defRPr sz="1800" kern="1200">
                          <a:solidFill>
                            <a:schemeClr val="tx1"/>
                          </a:solidFill>
                          <a:latin typeface="Futora LT Bold"/>
                        </a:defRPr>
                      </a:lvl3pPr>
                      <a:lvl4pPr marL="1371600" algn="l" defTabSz="914400" rtl="0" eaLnBrk="1" latinLnBrk="0" hangingPunct="1">
                        <a:defRPr sz="1800" kern="1200">
                          <a:solidFill>
                            <a:schemeClr val="tx1"/>
                          </a:solidFill>
                          <a:latin typeface="Futora LT Bold"/>
                        </a:defRPr>
                      </a:lvl4pPr>
                      <a:lvl5pPr marL="1828800" algn="l" defTabSz="914400" rtl="0" eaLnBrk="1" latinLnBrk="0" hangingPunct="1">
                        <a:defRPr sz="1800" kern="1200">
                          <a:solidFill>
                            <a:schemeClr val="tx1"/>
                          </a:solidFill>
                          <a:latin typeface="Futora LT Bold"/>
                        </a:defRPr>
                      </a:lvl5pPr>
                      <a:lvl6pPr marL="2286000" algn="l" defTabSz="914400" rtl="0" eaLnBrk="1" latinLnBrk="0" hangingPunct="1">
                        <a:defRPr sz="1800" kern="1200">
                          <a:solidFill>
                            <a:schemeClr val="tx1"/>
                          </a:solidFill>
                          <a:latin typeface="Futora LT Bold"/>
                        </a:defRPr>
                      </a:lvl6pPr>
                      <a:lvl7pPr marL="2743200" algn="l" defTabSz="914400" rtl="0" eaLnBrk="1" latinLnBrk="0" hangingPunct="1">
                        <a:defRPr sz="1800" kern="1200">
                          <a:solidFill>
                            <a:schemeClr val="tx1"/>
                          </a:solidFill>
                          <a:latin typeface="Futora LT Bold"/>
                        </a:defRPr>
                      </a:lvl7pPr>
                      <a:lvl8pPr marL="3200400" algn="l" defTabSz="914400" rtl="0" eaLnBrk="1" latinLnBrk="0" hangingPunct="1">
                        <a:defRPr sz="1800" kern="1200">
                          <a:solidFill>
                            <a:schemeClr val="tx1"/>
                          </a:solidFill>
                          <a:latin typeface="Futora LT Bold"/>
                        </a:defRPr>
                      </a:lvl8pPr>
                      <a:lvl9pPr marL="3657600" algn="l" defTabSz="914400" rtl="0" eaLnBrk="1" latinLnBrk="0" hangingPunct="1">
                        <a:defRPr sz="1800" kern="1200">
                          <a:solidFill>
                            <a:schemeClr val="tx1"/>
                          </a:solidFill>
                          <a:latin typeface="Futora LT Bold"/>
                        </a:defRPr>
                      </a:lvl9pPr>
                    </a:lstStyle>
                    <a:p>
                      <a:endParaRPr lang="en-US" sz="14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9883958"/>
                  </a:ext>
                </a:extLst>
              </a:tr>
            </a:tbl>
          </a:graphicData>
        </a:graphic>
      </p:graphicFrame>
      <p:sp>
        <p:nvSpPr>
          <p:cNvPr id="7" name="Rectangle 6">
            <a:extLst>
              <a:ext uri="{FF2B5EF4-FFF2-40B4-BE49-F238E27FC236}">
                <a16:creationId xmlns:a16="http://schemas.microsoft.com/office/drawing/2014/main" id="{88C7D338-3F88-4BC4-A60C-A761F2F8CAAE}"/>
              </a:ext>
            </a:extLst>
          </p:cNvPr>
          <p:cNvSpPr/>
          <p:nvPr/>
        </p:nvSpPr>
        <p:spPr>
          <a:xfrm>
            <a:off x="438102" y="2727473"/>
            <a:ext cx="1502562" cy="256806"/>
          </a:xfrm>
          <a:prstGeom prst="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
                <a:srgbClr val="0097CE"/>
              </a:buClr>
              <a:buSzTx/>
              <a:buFontTx/>
              <a:buNone/>
              <a:tabLst/>
              <a:defRPr/>
            </a:pPr>
            <a:r>
              <a:rPr kumimoji="0" lang="en-US" sz="1400" b="1" i="0" u="none" strike="noStrike" kern="0" cap="none" spc="0" normalizeH="0" baseline="0" noProof="0" dirty="0">
                <a:ln>
                  <a:noFill/>
                </a:ln>
                <a:solidFill>
                  <a:prstClr val="black"/>
                </a:solidFill>
                <a:effectLst/>
                <a:uLnTx/>
                <a:uFillTx/>
                <a:ea typeface="+mn-ea"/>
                <a:cs typeface="+mn-cs"/>
              </a:rPr>
              <a:t>Training timeline</a:t>
            </a:r>
          </a:p>
        </p:txBody>
      </p:sp>
      <p:grpSp>
        <p:nvGrpSpPr>
          <p:cNvPr id="3" name="Group 2">
            <a:extLst>
              <a:ext uri="{FF2B5EF4-FFF2-40B4-BE49-F238E27FC236}">
                <a16:creationId xmlns:a16="http://schemas.microsoft.com/office/drawing/2014/main" id="{CF3F4150-D89D-415E-A1C7-80695E7440D6}"/>
              </a:ext>
            </a:extLst>
          </p:cNvPr>
          <p:cNvGrpSpPr/>
          <p:nvPr/>
        </p:nvGrpSpPr>
        <p:grpSpPr>
          <a:xfrm>
            <a:off x="2106592" y="2727473"/>
            <a:ext cx="9647306" cy="256806"/>
            <a:chOff x="2106592" y="3236283"/>
            <a:chExt cx="9480566" cy="256806"/>
          </a:xfrm>
          <a:solidFill>
            <a:schemeClr val="accent1"/>
          </a:solidFill>
        </p:grpSpPr>
        <p:sp>
          <p:nvSpPr>
            <p:cNvPr id="8" name="Arrow: Pentagon 7">
              <a:extLst>
                <a:ext uri="{FF2B5EF4-FFF2-40B4-BE49-F238E27FC236}">
                  <a16:creationId xmlns:a16="http://schemas.microsoft.com/office/drawing/2014/main" id="{91854FB3-E9C7-4B8A-BA33-AD634484A0EC}"/>
                </a:ext>
              </a:extLst>
            </p:cNvPr>
            <p:cNvSpPr/>
            <p:nvPr/>
          </p:nvSpPr>
          <p:spPr>
            <a:xfrm>
              <a:off x="2106592" y="3236283"/>
              <a:ext cx="3831221" cy="256806"/>
            </a:xfrm>
            <a:prstGeom prst="homePlate">
              <a:avLst/>
            </a:prstGeom>
            <a:grp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ea typeface="+mn-ea"/>
                  <a:cs typeface="+mn-cs"/>
                </a:rPr>
                <a:t>Year 1</a:t>
              </a:r>
            </a:p>
          </p:txBody>
        </p:sp>
        <p:sp>
          <p:nvSpPr>
            <p:cNvPr id="9" name="Arrow: Chevron 8">
              <a:extLst>
                <a:ext uri="{FF2B5EF4-FFF2-40B4-BE49-F238E27FC236}">
                  <a16:creationId xmlns:a16="http://schemas.microsoft.com/office/drawing/2014/main" id="{3F63DC81-B8F2-4474-B780-CEDADB60C4BE}"/>
                </a:ext>
              </a:extLst>
            </p:cNvPr>
            <p:cNvSpPr/>
            <p:nvPr/>
          </p:nvSpPr>
          <p:spPr>
            <a:xfrm>
              <a:off x="5856788" y="3236283"/>
              <a:ext cx="3831221" cy="256806"/>
            </a:xfrm>
            <a:prstGeom prst="chevron">
              <a:avLst/>
            </a:prstGeom>
            <a:grp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ea typeface="+mn-ea"/>
                  <a:cs typeface="+mn-cs"/>
                </a:rPr>
                <a:t>Year 2</a:t>
              </a:r>
            </a:p>
          </p:txBody>
        </p:sp>
        <p:sp>
          <p:nvSpPr>
            <p:cNvPr id="10" name="Arrow: Chevron 9">
              <a:extLst>
                <a:ext uri="{FF2B5EF4-FFF2-40B4-BE49-F238E27FC236}">
                  <a16:creationId xmlns:a16="http://schemas.microsoft.com/office/drawing/2014/main" id="{4B6C3C1D-C62F-40C8-9211-9FD7FEF39179}"/>
                </a:ext>
              </a:extLst>
            </p:cNvPr>
            <p:cNvSpPr/>
            <p:nvPr/>
          </p:nvSpPr>
          <p:spPr>
            <a:xfrm>
              <a:off x="9606986" y="3236283"/>
              <a:ext cx="1980172" cy="256806"/>
            </a:xfrm>
            <a:prstGeom prst="chevron">
              <a:avLst/>
            </a:prstGeom>
            <a:grpFill/>
            <a:ln w="12700" cap="flat" cmpd="sng" algn="ctr">
              <a:solidFill>
                <a:schemeClr val="accent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ea typeface="+mn-ea"/>
                  <a:cs typeface="+mn-cs"/>
                </a:rPr>
                <a:t>Year 3</a:t>
              </a:r>
            </a:p>
          </p:txBody>
        </p:sp>
      </p:grpSp>
      <p:sp>
        <p:nvSpPr>
          <p:cNvPr id="11" name="TextBox 10">
            <a:extLst>
              <a:ext uri="{FF2B5EF4-FFF2-40B4-BE49-F238E27FC236}">
                <a16:creationId xmlns:a16="http://schemas.microsoft.com/office/drawing/2014/main" id="{447ED6EA-32BB-41EC-8388-5E21725E3789}"/>
              </a:ext>
            </a:extLst>
          </p:cNvPr>
          <p:cNvSpPr txBox="1"/>
          <p:nvPr/>
        </p:nvSpPr>
        <p:spPr>
          <a:xfrm>
            <a:off x="6734972" y="6476156"/>
            <a:ext cx="5151263" cy="338554"/>
          </a:xfrm>
          <a:prstGeom prst="rect">
            <a:avLst/>
          </a:prstGeom>
          <a:noFill/>
        </p:spPr>
        <p:txBody>
          <a:bodyPr wrap="square">
            <a:spAutoFit/>
          </a:bodyPr>
          <a:lstStyle/>
          <a:p>
            <a:pPr algn="r"/>
            <a:r>
              <a:rPr lang="en-US" sz="1600" dirty="0">
                <a:solidFill>
                  <a:srgbClr val="FF0000"/>
                </a:solidFill>
              </a:rPr>
              <a:t>You can update this section with the applicable information</a:t>
            </a:r>
          </a:p>
        </p:txBody>
      </p:sp>
    </p:spTree>
    <p:extLst>
      <p:ext uri="{BB962C8B-B14F-4D97-AF65-F5344CB8AC3E}">
        <p14:creationId xmlns:p14="http://schemas.microsoft.com/office/powerpoint/2010/main" val="3869820214"/>
      </p:ext>
    </p:extLst>
  </p:cSld>
  <p:clrMapOvr>
    <a:masterClrMapping/>
  </p:clrMapOvr>
</p:sld>
</file>

<file path=ppt/theme/theme1.xml><?xml version="1.0" encoding="utf-8"?>
<a:theme xmlns:a="http://schemas.openxmlformats.org/drawingml/2006/main" name="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_PowerPoint Template_082020.potx" id="{CD3743BA-52D7-4947-9E77-93CA9FE9396C}" vid="{B7DD7E2C-EB1B-404B-A146-E92F1423A350}"/>
    </a:ext>
  </a:extLst>
</a:theme>
</file>

<file path=ppt/theme/theme2.xml><?xml version="1.0" encoding="utf-8"?>
<a:theme xmlns:a="http://schemas.openxmlformats.org/drawingml/2006/main" name="1_PowerPoint-Template-27186">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IU Powerpoint" id="{091E1652-E8A2-4202-81FA-35EB14694B49}" vid="{57385CFA-4E22-4B3A-8C88-E5BCCA1EDE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27C63B8B621C4FB9AA3ECE5945D69E" ma:contentTypeVersion="7" ma:contentTypeDescription="Create a new document." ma:contentTypeScope="" ma:versionID="9b0beaa72d0ab373f9c18566505e4e51">
  <xsd:schema xmlns:xsd="http://www.w3.org/2001/XMLSchema" xmlns:xs="http://www.w3.org/2001/XMLSchema" xmlns:p="http://schemas.microsoft.com/office/2006/metadata/properties" xmlns:ns2="fef49bb5-67f9-426d-a9fc-e8d1337ac23e" targetNamespace="http://schemas.microsoft.com/office/2006/metadata/properties" ma:root="true" ma:fieldsID="69e37cfa48b778a9281566772bc2d974" ns2:_="">
    <xsd:import namespace="fef49bb5-67f9-426d-a9fc-e8d1337ac23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49bb5-67f9-426d-a9fc-e8d1337ac2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C9721B-24A7-4474-AD5E-8089297168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49bb5-67f9-426d-a9fc-e8d1337ac2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70EFD7F-D492-42DA-AE9F-2B83B8C5EE7F}">
  <ds:schemaRefs>
    <ds:schemaRef ds:uri="http://purl.org/dc/elements/1.1/"/>
    <ds:schemaRef ds:uri="http://schemas.microsoft.com/office/2006/metadata/properties"/>
    <ds:schemaRef ds:uri="fef49bb5-67f9-426d-a9fc-e8d1337ac23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4E8BD63F-B76E-44EC-938D-F3231B60E8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TIU_PowerPoint Template_082020</Template>
  <TotalTime>157</TotalTime>
  <Words>1510</Words>
  <Application>Microsoft Office PowerPoint</Application>
  <PresentationFormat>Widescreen</PresentationFormat>
  <Paragraphs>209</Paragraphs>
  <Slides>22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Arial</vt:lpstr>
      <vt:lpstr>Calibri</vt:lpstr>
      <vt:lpstr>Futora LT Bold</vt:lpstr>
      <vt:lpstr>Segoe UI</vt:lpstr>
      <vt:lpstr>Wingdings</vt:lpstr>
      <vt:lpstr>PowerPoint-Template-27186</vt:lpstr>
      <vt:lpstr>1_PowerPoint-Template-27186</vt:lpstr>
      <vt:lpstr>PowerPoint Presentation</vt:lpstr>
      <vt:lpstr>PowerPoint Presentation</vt:lpstr>
      <vt:lpstr>PowerPoint Presentation</vt:lpstr>
      <vt:lpstr>PART 1 Training strategy overview</vt:lpstr>
      <vt:lpstr>PowerPoint Presentation</vt:lpstr>
      <vt:lpstr>PART 2 Guiding principles and keys to success</vt:lpstr>
      <vt:lpstr>PowerPoint Presentation</vt:lpstr>
      <vt:lpstr>PART 3 Training approach and timeline</vt:lpstr>
      <vt:lpstr>PowerPoint Presentation</vt:lpstr>
      <vt:lpstr>PART 4 Training categories</vt:lpstr>
      <vt:lpstr>PowerPoint Presentation</vt:lpstr>
      <vt:lpstr>PART 5 Training modules and audience</vt:lpstr>
      <vt:lpstr>PowerPoint Presentation</vt:lpstr>
      <vt:lpstr>PART 6 Training delivery methods</vt:lpstr>
      <vt:lpstr>PowerPoint Presentation</vt:lpstr>
      <vt:lpstr>PART 7 Training location</vt:lpstr>
      <vt:lpstr>PowerPoint Presentation</vt:lpstr>
      <vt:lpstr>PART 8 Dependencies, important dates and key milestones</vt:lpstr>
      <vt:lpstr>PowerPoint Presentation</vt:lpstr>
      <vt:lpstr>PART 9 Training evaluation</vt:lpstr>
      <vt:lpstr>PowerPoint Presentation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Anneke Clarke</dc:creator>
  <cp:lastModifiedBy>Janine Navarro</cp:lastModifiedBy>
  <cp:revision>8</cp:revision>
  <dcterms:created xsi:type="dcterms:W3CDTF">2020-08-13T22:50:54Z</dcterms:created>
  <dcterms:modified xsi:type="dcterms:W3CDTF">2022-09-23T18:53:08Z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0x0101003227C63B8B621C4FB9AA3ECE5945D69E</vt:lpwstr>
  </property>
</Properties>
</file>